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60" r:id="rId6"/>
    <p:sldId id="295" r:id="rId7"/>
    <p:sldId id="262" r:id="rId8"/>
    <p:sldId id="263" r:id="rId9"/>
    <p:sldId id="267" r:id="rId10"/>
    <p:sldId id="281" r:id="rId11"/>
    <p:sldId id="264" r:id="rId12"/>
    <p:sldId id="266" r:id="rId13"/>
    <p:sldId id="271" r:id="rId14"/>
    <p:sldId id="272" r:id="rId15"/>
    <p:sldId id="273" r:id="rId16"/>
    <p:sldId id="275" r:id="rId17"/>
    <p:sldId id="280" r:id="rId18"/>
    <p:sldId id="282" r:id="rId19"/>
    <p:sldId id="283" r:id="rId20"/>
    <p:sldId id="284" r:id="rId21"/>
    <p:sldId id="320" r:id="rId22"/>
    <p:sldId id="285" r:id="rId23"/>
    <p:sldId id="286" r:id="rId24"/>
    <p:sldId id="287" r:id="rId25"/>
    <p:sldId id="296" r:id="rId26"/>
    <p:sldId id="316" r:id="rId27"/>
    <p:sldId id="318" r:id="rId28"/>
    <p:sldId id="319" r:id="rId29"/>
    <p:sldId id="291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https://www.confluent.io/blog/exactly-once-semantics-are-possible-heres-how-apache-kafka-does-it/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https://blog.csdn.net/u013256816/article/details/79838428</a:t>
            </a:r>
            <a:endParaRPr lang="zh-CN" altLang="en-US"/>
          </a:p>
          <a:p>
            <a:r>
              <a:rPr lang="zh-CN" altLang="en-US"/>
              <a:t>http://pulsar.apache.org/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https://blog.csdn.net/u013256816/article/details/79838428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https://blog.csdn.net/u013256816/article/details/79838428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799804" y="3732781"/>
            <a:ext cx="914400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4661580" y="2864014"/>
            <a:ext cx="5023092" cy="636094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63168" y="1534535"/>
            <a:ext cx="5023092" cy="1233864"/>
          </a:xfrm>
        </p:spPr>
        <p:txBody>
          <a:bodyPr lIns="0" tIns="46800" rIns="90000" bIns="46800" anchor="b">
            <a:normAutofit/>
          </a:bodyPr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1" name="文本占位符 13"/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4663167" y="4026414"/>
            <a:ext cx="1790795" cy="433771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82" name="文本占位符 13"/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4663167" y="4566989"/>
            <a:ext cx="1790795" cy="433771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5077778" y="2618246"/>
            <a:ext cx="4448993" cy="1621509"/>
          </a:xfrm>
        </p:spPr>
        <p:txBody>
          <a:bodyPr lIns="90000" bIns="46800" anchor="ctr">
            <a:normAutofit/>
          </a:bodyPr>
          <a:lstStyle>
            <a:lvl1pPr marL="0" indent="0" algn="ctr">
              <a:buFont typeface="Arial" panose="020B0604020202090204" pitchFamily="34" charset="0"/>
              <a:buNone/>
              <a:defRPr sz="8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669000" y="898720"/>
            <a:ext cx="1085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984969" y="2306933"/>
            <a:ext cx="5419185" cy="895350"/>
          </a:xfrm>
        </p:spPr>
        <p:txBody>
          <a:bodyPr lIns="0" anchor="b">
            <a:norm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986085" y="3287347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111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129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hyperlink" Target="https://bbs.csdn.net/topics/392164223" TargetMode="External"/><Relationship Id="rId5" Type="http://schemas.openxmlformats.org/officeDocument/2006/relationships/tags" Target="../tags/tag149.xml"/><Relationship Id="rId4" Type="http://schemas.openxmlformats.org/officeDocument/2006/relationships/hyperlink" Target="https://www.jianshu.com/p/3d91602b58bd" TargetMode="Externa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55.xml"/><Relationship Id="rId12" Type="http://schemas.openxmlformats.org/officeDocument/2006/relationships/image" Target="../media/image12.jpeg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1" Type="http://schemas.openxmlformats.org/officeDocument/2006/relationships/notesSlide" Target="../notesSlides/notesSlide1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57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hyperlink" Target="http://kafka.apache.org/documentation/#maximizingefficiency" TargetMode="Externa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6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5.xml"/><Relationship Id="rId3" Type="http://schemas.openxmlformats.org/officeDocument/2006/relationships/image" Target="../media/image13.png"/><Relationship Id="rId2" Type="http://schemas.openxmlformats.org/officeDocument/2006/relationships/hyperlink" Target="https://www.jianshu.com/p/46cb44c6b96c" TargetMode="External"/><Relationship Id="rId1" Type="http://schemas.openxmlformats.org/officeDocument/2006/relationships/tags" Target="../tags/tag17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7.xml"/><Relationship Id="rId2" Type="http://schemas.openxmlformats.org/officeDocument/2006/relationships/image" Target="../media/image14.jpeg"/><Relationship Id="rId1" Type="http://schemas.openxmlformats.org/officeDocument/2006/relationships/tags" Target="../tags/tag17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9.xml"/><Relationship Id="rId2" Type="http://schemas.openxmlformats.org/officeDocument/2006/relationships/image" Target="../media/image15.png"/><Relationship Id="rId1" Type="http://schemas.openxmlformats.org/officeDocument/2006/relationships/tags" Target="../tags/tag17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1.xml"/><Relationship Id="rId2" Type="http://schemas.openxmlformats.org/officeDocument/2006/relationships/image" Target="../media/image16.png"/><Relationship Id="rId1" Type="http://schemas.openxmlformats.org/officeDocument/2006/relationships/tags" Target="../tags/tag18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3.xml"/><Relationship Id="rId2" Type="http://schemas.openxmlformats.org/officeDocument/2006/relationships/image" Target="../media/image17.png"/><Relationship Id="rId1" Type="http://schemas.openxmlformats.org/officeDocument/2006/relationships/tags" Target="../tags/tag18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8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8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9.xml"/><Relationship Id="rId2" Type="http://schemas.openxmlformats.org/officeDocument/2006/relationships/hyperlink" Target="https://cwiki.apache.org/confluence/display/KAFKA/Clients" TargetMode="External"/><Relationship Id="rId1" Type="http://schemas.openxmlformats.org/officeDocument/2006/relationships/tags" Target="../tags/tag18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91.xml"/><Relationship Id="rId6" Type="http://schemas.openxmlformats.org/officeDocument/2006/relationships/image" Target="../media/image26.png"/><Relationship Id="rId5" Type="http://schemas.openxmlformats.org/officeDocument/2006/relationships/hyperlink" Target="https://mp.weixin.qq.com/s?__biz=MzA4NTMzMDc2NA==&amp;mid=2649562111&amp;idx=1&amp;sn=459b1685874b20ad5e83015bd36fae8d&amp;chksm=87c025dcb0b7accaed0122e7c51386a0dadf6850492388b73fb6fb8f85debdc403b02151eed9&amp;mpshare=1&amp;scene=23&amp;srcid=#rd" TargetMode="Externa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19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3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9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5.xml"/><Relationship Id="rId3" Type="http://schemas.openxmlformats.org/officeDocument/2006/relationships/image" Target="../media/image30.png"/><Relationship Id="rId2" Type="http://schemas.openxmlformats.org/officeDocument/2006/relationships/hyperlink" Target="http://blog.didispace.com/%E6%B6%88%E6%81%AF%E4%B8%AD%E9%97%B4%E4%BB%B6%E9%80%89%E5%9E%8B%E5%88%86%E6%9E%90/" TargetMode="External"/><Relationship Id="rId1" Type="http://schemas.openxmlformats.org/officeDocument/2006/relationships/tags" Target="../tags/tag19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7.xml"/><Relationship Id="rId3" Type="http://schemas.openxmlformats.org/officeDocument/2006/relationships/image" Target="../media/image31.png"/><Relationship Id="rId2" Type="http://schemas.openxmlformats.org/officeDocument/2006/relationships/hyperlink" Target="http://blog.didispace.com/%E6%B6%88%E6%81%AF%E4%B8%AD%E9%97%B4%E4%BB%B6%E9%80%89%E5%9E%8B%E5%88%86%E6%9E%90/" TargetMode="External"/><Relationship Id="rId1" Type="http://schemas.openxmlformats.org/officeDocument/2006/relationships/tags" Target="../tags/tag19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5.xml"/><Relationship Id="rId6" Type="http://schemas.openxmlformats.org/officeDocument/2006/relationships/image" Target="../media/image4.jpeg"/><Relationship Id="rId5" Type="http://schemas.openxmlformats.org/officeDocument/2006/relationships/hyperlink" Target="https://www.jianshu.com/p/e6715caaf8ce" TargetMode="External"/><Relationship Id="rId4" Type="http://schemas.openxmlformats.org/officeDocument/2006/relationships/image" Target="../media/image3.jpeg"/><Relationship Id="rId3" Type="http://schemas.openxmlformats.org/officeDocument/2006/relationships/hyperlink" Target="http://www.sohu.com/a/274685501_355140" TargetMode="External"/><Relationship Id="rId2" Type="http://schemas.openxmlformats.org/officeDocument/2006/relationships/hyperlink" Target="https://baijiahao.baidu.com/s?id=1614280971184899392&amp;wfr=spider&amp;for=pc" TargetMode="Externa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7.xml"/><Relationship Id="rId7" Type="http://schemas.openxmlformats.org/officeDocument/2006/relationships/image" Target="../media/image6.png"/><Relationship Id="rId6" Type="http://schemas.openxmlformats.org/officeDocument/2006/relationships/hyperlink" Target="https://help.aliyun.com/document_detail/84737.html?spm=a2c4g.11186623.6.552.3f25a918Qy0ba1" TargetMode="External"/><Relationship Id="rId5" Type="http://schemas.openxmlformats.org/officeDocument/2006/relationships/hyperlink" Target="http://kafka.apache.org/downloads" TargetMode="External"/><Relationship Id="rId4" Type="http://schemas.openxmlformats.org/officeDocument/2006/relationships/hyperlink" Target="http://kafka.apache.org/" TargetMode="External"/><Relationship Id="rId3" Type="http://schemas.openxmlformats.org/officeDocument/2006/relationships/image" Target="../media/image5.png"/><Relationship Id="rId2" Type="http://schemas.openxmlformats.org/officeDocument/2006/relationships/hyperlink" Target="http://kafka.apache.org/intro" TargetMode="External"/><Relationship Id="rId10" Type="http://schemas.openxmlformats.org/officeDocument/2006/relationships/notesSlide" Target="../notesSlides/notesSlide3.xml"/><Relationship Id="rId1" Type="http://schemas.openxmlformats.org/officeDocument/2006/relationships/tags" Target="../tags/tag9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7.jpeg"/><Relationship Id="rId1" Type="http://schemas.openxmlformats.org/officeDocument/2006/relationships/hyperlink" Target="https://help.aliyun.com/document_detail/68152.html?spm=a2c4g.11186623.6.543.444072e4JcuXQ6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1.xml"/><Relationship Id="rId3" Type="http://schemas.openxmlformats.org/officeDocument/2006/relationships/image" Target="../media/image8.jpeg"/><Relationship Id="rId2" Type="http://schemas.openxmlformats.org/officeDocument/2006/relationships/hyperlink" Target="https://de.confluent.io/blog/hands-free-kafka-replication-a-lesson-in-operational-simplicity/" TargetMode="External"/><Relationship Id="rId1" Type="http://schemas.openxmlformats.org/officeDocument/2006/relationships/tags" Target="../tags/tag10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0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5.xml"/><Relationship Id="rId2" Type="http://schemas.openxmlformats.org/officeDocument/2006/relationships/image" Target="../media/image11.png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2019-10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Kafka</a:t>
            </a:r>
            <a:r>
              <a:rPr lang="zh-CN" altLang="en-US"/>
              <a:t>消息队列基础原理与简单应用分享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核心概念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390" y="1857375"/>
            <a:ext cx="35477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/>
              <a:t>Controller</a:t>
            </a: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r>
              <a:rPr lang="zh-CN" altLang="en-US"/>
              <a:t>右图其实 普通的</a:t>
            </a:r>
            <a:r>
              <a:rPr lang="en-US" altLang="zh-CN"/>
              <a:t>broker</a:t>
            </a:r>
            <a:r>
              <a:rPr lang="zh-CN" altLang="en-US"/>
              <a:t>和</a:t>
            </a:r>
            <a:r>
              <a:rPr lang="en-US" altLang="zh-CN"/>
              <a:t>zk</a:t>
            </a:r>
            <a:endParaRPr lang="en-US" altLang="zh-CN"/>
          </a:p>
          <a:p>
            <a:pPr indent="0">
              <a:buFont typeface="+mj-ea"/>
              <a:buNone/>
            </a:pPr>
            <a:r>
              <a:rPr lang="zh-CN" altLang="en-US"/>
              <a:t>也会有连接，用来</a:t>
            </a:r>
            <a:r>
              <a:rPr lang="en-US" altLang="zh-CN"/>
              <a:t>controller</a:t>
            </a:r>
            <a:r>
              <a:rPr lang="zh-CN" altLang="en-US"/>
              <a:t>抢主，</a:t>
            </a:r>
            <a:r>
              <a:rPr lang="en-US" altLang="zh-CN"/>
              <a:t>leader</a:t>
            </a:r>
            <a:r>
              <a:rPr lang="zh-CN" altLang="en-US"/>
              <a:t>选举，但是</a:t>
            </a:r>
            <a:r>
              <a:rPr lang="en-US" altLang="zh-CN"/>
              <a:t>watch</a:t>
            </a:r>
            <a:r>
              <a:rPr lang="zh-CN" altLang="en-US"/>
              <a:t>的工作都是由</a:t>
            </a:r>
            <a:r>
              <a:rPr lang="en-US" altLang="zh-CN"/>
              <a:t>controller</a:t>
            </a:r>
            <a:r>
              <a:rPr lang="zh-CN" altLang="en-US"/>
              <a:t>来做的</a:t>
            </a: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r>
              <a:rPr lang="en-US" altLang="zh-CN"/>
              <a:t>controller</a:t>
            </a:r>
            <a:r>
              <a:rPr lang="zh-CN" altLang="en-US"/>
              <a:t>通过</a:t>
            </a:r>
            <a:r>
              <a:rPr lang="en-US" altLang="zh-CN"/>
              <a:t>watch zk</a:t>
            </a:r>
            <a:r>
              <a:rPr lang="zh-CN" altLang="en-US"/>
              <a:t>，通知其他的</a:t>
            </a:r>
            <a:r>
              <a:rPr lang="en-US" altLang="zh-CN"/>
              <a:t>broker</a:t>
            </a:r>
            <a:r>
              <a:rPr lang="zh-CN" altLang="en-US"/>
              <a:t>做改变，一个集群内</a:t>
            </a:r>
            <a:r>
              <a:rPr lang="en-US" altLang="zh-CN"/>
              <a:t>controller</a:t>
            </a:r>
            <a:r>
              <a:rPr lang="zh-CN" altLang="en-US"/>
              <a:t>唯一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创建／删除／扩容</a:t>
            </a:r>
            <a:r>
              <a:rPr lang="en-US" altLang="zh-CN"/>
              <a:t>topic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partition leader change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isr</a:t>
            </a:r>
            <a:r>
              <a:rPr lang="zh-CN" altLang="en-US"/>
              <a:t>变化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broker</a:t>
            </a:r>
            <a:r>
              <a:rPr lang="zh-CN" altLang="en-US"/>
              <a:t>挂掉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829175" y="2082165"/>
            <a:ext cx="1022350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broker1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9048750" y="2082165"/>
            <a:ext cx="1022350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broker2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6805295" y="3284855"/>
            <a:ext cx="1022350" cy="87947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brokerN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805295" y="1580515"/>
            <a:ext cx="1022350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brokerM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302500" y="4164330"/>
            <a:ext cx="27305" cy="86233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4001135" y="1040130"/>
            <a:ext cx="7793990" cy="4991100"/>
            <a:chOff x="6301" y="1638"/>
            <a:chExt cx="12274" cy="7860"/>
          </a:xfrm>
        </p:grpSpPr>
        <p:sp>
          <p:nvSpPr>
            <p:cNvPr id="13" name="椭圆 12"/>
            <p:cNvSpPr/>
            <p:nvPr/>
          </p:nvSpPr>
          <p:spPr>
            <a:xfrm>
              <a:off x="6301" y="1638"/>
              <a:ext cx="11848" cy="492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9019" y="7858"/>
              <a:ext cx="4240" cy="1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Zookeeper</a:t>
              </a:r>
              <a:endParaRPr lang="en-US" altLang="zh-CN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15" y="7208"/>
              <a:ext cx="1385" cy="650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82" y="7243"/>
              <a:ext cx="20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controller</a:t>
              </a:r>
              <a:endParaRPr lang="en-US" altLang="zh-CN"/>
            </a:p>
          </p:txBody>
        </p:sp>
        <p:cxnSp>
          <p:nvCxnSpPr>
            <p:cNvPr id="18" name="直接箭头连接符 17"/>
            <p:cNvCxnSpPr>
              <a:stCxn id="5" idx="3"/>
            </p:cNvCxnSpPr>
            <p:nvPr/>
          </p:nvCxnSpPr>
          <p:spPr>
            <a:xfrm>
              <a:off x="9215" y="3972"/>
              <a:ext cx="1529" cy="120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11514" y="3885"/>
              <a:ext cx="29" cy="1216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12384" y="3797"/>
              <a:ext cx="1866" cy="139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1433" y="6947"/>
              <a:ext cx="15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watch</a:t>
              </a:r>
              <a:endParaRPr lang="en-US" altLang="zh-CN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05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broker1</a:t>
              </a:r>
              <a:endParaRPr lang="en-US" altLang="zh-CN"/>
            </a:p>
          </p:txBody>
        </p:sp>
        <p:sp>
          <p:nvSpPr>
            <p:cNvPr id="28" name="矩形 27"/>
            <p:cNvSpPr/>
            <p:nvPr/>
          </p:nvSpPr>
          <p:spPr>
            <a:xfrm>
              <a:off x="14250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broker2</a:t>
              </a:r>
              <a:endParaRPr lang="en-US" altLang="zh-CN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716" y="5173"/>
              <a:ext cx="1610" cy="1385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brokerN</a:t>
              </a:r>
              <a:endParaRPr lang="en-US" altLang="zh-CN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717" y="248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brokerM</a:t>
              </a:r>
              <a:endParaRPr lang="en-US" altLang="zh-CN"/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9215" y="3972"/>
              <a:ext cx="1529" cy="120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11514" y="3885"/>
              <a:ext cx="29" cy="1216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2384" y="3797"/>
              <a:ext cx="1866" cy="139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605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broker1</a:t>
              </a:r>
              <a:endParaRPr lang="en-US" altLang="zh-CN"/>
            </a:p>
          </p:txBody>
        </p:sp>
        <p:sp>
          <p:nvSpPr>
            <p:cNvPr id="36" name="矩形 35"/>
            <p:cNvSpPr/>
            <p:nvPr/>
          </p:nvSpPr>
          <p:spPr>
            <a:xfrm>
              <a:off x="14250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broker2</a:t>
              </a:r>
              <a:endParaRPr lang="en-US" altLang="zh-CN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716" y="5173"/>
              <a:ext cx="1610" cy="1385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brokerN</a:t>
              </a:r>
              <a:endParaRPr lang="en-US" altLang="zh-CN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717" y="248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brokerM</a:t>
              </a:r>
              <a:endParaRPr lang="en-US" altLang="zh-CN"/>
            </a:p>
          </p:txBody>
        </p:sp>
        <p:sp>
          <p:nvSpPr>
            <p:cNvPr id="39" name="椭圆 38"/>
            <p:cNvSpPr/>
            <p:nvPr/>
          </p:nvSpPr>
          <p:spPr>
            <a:xfrm>
              <a:off x="6301" y="1638"/>
              <a:ext cx="11848" cy="492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9019" y="7858"/>
              <a:ext cx="4240" cy="1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Zookeeper</a:t>
              </a:r>
              <a:endParaRPr lang="en-US" altLang="zh-CN"/>
            </a:p>
          </p:txBody>
        </p:sp>
        <p:cxnSp>
          <p:nvCxnSpPr>
            <p:cNvPr id="41" name="直接箭头连接符 40"/>
            <p:cNvCxnSpPr/>
            <p:nvPr/>
          </p:nvCxnSpPr>
          <p:spPr>
            <a:xfrm>
              <a:off x="9215" y="3972"/>
              <a:ext cx="1529" cy="120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11514" y="3885"/>
              <a:ext cx="29" cy="1216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12384" y="3797"/>
              <a:ext cx="1866" cy="139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7605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broker1</a:t>
              </a:r>
              <a:endParaRPr lang="en-US" altLang="zh-CN"/>
            </a:p>
          </p:txBody>
        </p:sp>
        <p:sp>
          <p:nvSpPr>
            <p:cNvPr id="45" name="矩形 44"/>
            <p:cNvSpPr/>
            <p:nvPr/>
          </p:nvSpPr>
          <p:spPr>
            <a:xfrm>
              <a:off x="14250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broker2</a:t>
              </a:r>
              <a:endParaRPr lang="en-US" altLang="zh-CN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716" y="5173"/>
              <a:ext cx="1610" cy="1385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brokerN</a:t>
              </a:r>
              <a:endParaRPr lang="en-US" altLang="zh-CN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717" y="248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brokerM</a:t>
              </a:r>
              <a:endParaRPr lang="en-US" altLang="zh-CN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815" y="7208"/>
              <a:ext cx="1385" cy="650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6482" y="7243"/>
              <a:ext cx="20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controller</a:t>
              </a:r>
              <a:endParaRPr lang="en-US" altLang="zh-CN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433" y="6947"/>
              <a:ext cx="15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watch</a:t>
              </a:r>
              <a:endParaRPr lang="en-US" altLang="zh-CN"/>
            </a:p>
          </p:txBody>
        </p:sp>
        <p:sp>
          <p:nvSpPr>
            <p:cNvPr id="51" name="椭圆 50"/>
            <p:cNvSpPr/>
            <p:nvPr/>
          </p:nvSpPr>
          <p:spPr>
            <a:xfrm>
              <a:off x="6301" y="1638"/>
              <a:ext cx="11848" cy="492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9019" y="7858"/>
              <a:ext cx="4240" cy="1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Zookeeper</a:t>
              </a:r>
              <a:endParaRPr lang="en-US" altLang="zh-CN"/>
            </a:p>
          </p:txBody>
        </p:sp>
        <p:cxnSp>
          <p:nvCxnSpPr>
            <p:cNvPr id="53" name="直接箭头连接符 52"/>
            <p:cNvCxnSpPr/>
            <p:nvPr/>
          </p:nvCxnSpPr>
          <p:spPr>
            <a:xfrm>
              <a:off x="9215" y="3972"/>
              <a:ext cx="1529" cy="120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H="1">
              <a:off x="11514" y="3885"/>
              <a:ext cx="29" cy="1216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12384" y="3797"/>
              <a:ext cx="1866" cy="1391"/>
            </a:xfrm>
            <a:prstGeom prst="straightConnector1">
              <a:avLst/>
            </a:prstGeom>
            <a:ln w="28575" cmpd="dbl">
              <a:solidFill>
                <a:schemeClr val="accent1">
                  <a:shade val="50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7605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broker1</a:t>
              </a:r>
              <a:endParaRPr lang="en-US" altLang="zh-CN"/>
            </a:p>
          </p:txBody>
        </p:sp>
        <p:sp>
          <p:nvSpPr>
            <p:cNvPr id="57" name="矩形 56"/>
            <p:cNvSpPr/>
            <p:nvPr/>
          </p:nvSpPr>
          <p:spPr>
            <a:xfrm>
              <a:off x="14250" y="327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broker2</a:t>
              </a:r>
              <a:endParaRPr lang="en-US" altLang="zh-CN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16" y="5173"/>
              <a:ext cx="1610" cy="1385"/>
            </a:xfrm>
            <a:prstGeom prst="rect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brokerN</a:t>
              </a:r>
              <a:endParaRPr lang="en-US" altLang="zh-CN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717" y="2489"/>
              <a:ext cx="1610" cy="1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brokerM</a:t>
              </a:r>
              <a:endParaRPr lang="en-US" altLang="zh-CN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特性以及原理介绍 （可扩展性）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1393974" y="2187931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9"/>
          <p:cNvSpPr txBox="1"/>
          <p:nvPr>
            <p:custDataLst>
              <p:tags r:id="rId3"/>
            </p:custDataLst>
          </p:nvPr>
        </p:nvSpPr>
        <p:spPr>
          <a:xfrm>
            <a:off x="1393975" y="1785341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broker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可以水平扩容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3" name="文本框 30"/>
          <p:cNvSpPr txBox="1"/>
          <p:nvPr>
            <p:custDataLst>
              <p:tags r:id="rId4"/>
            </p:custDataLst>
          </p:nvPr>
        </p:nvSpPr>
        <p:spPr>
          <a:xfrm>
            <a:off x="1393975" y="2235556"/>
            <a:ext cx="4626610" cy="10304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一个集群内部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broker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可以水平动态扩容，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原则上一个大集群可以达到几百个节点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967889" y="191170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6" name="直接连接符 25"/>
          <p:cNvCxnSpPr/>
          <p:nvPr>
            <p:custDataLst>
              <p:tags r:id="rId6"/>
            </p:custDataLst>
          </p:nvPr>
        </p:nvCxnSpPr>
        <p:spPr>
          <a:xfrm>
            <a:off x="6624237" y="2172150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9"/>
          <p:cNvSpPr txBox="1"/>
          <p:nvPr>
            <p:custDataLst>
              <p:tags r:id="rId7"/>
            </p:custDataLst>
          </p:nvPr>
        </p:nvSpPr>
        <p:spPr>
          <a:xfrm>
            <a:off x="6624238" y="1756860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topic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partition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数目可以水平扩容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8" name="文本框 30"/>
          <p:cNvSpPr txBox="1"/>
          <p:nvPr>
            <p:custDataLst>
              <p:tags r:id="rId8"/>
            </p:custDataLst>
          </p:nvPr>
        </p:nvSpPr>
        <p:spPr>
          <a:xfrm>
            <a:off x="6624238" y="2219775"/>
            <a:ext cx="4626610" cy="10462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topic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容量不足（带宽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or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并发）可以进行扩容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不支持缩容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6198152" y="189592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1" name="直接连接符 30"/>
          <p:cNvCxnSpPr/>
          <p:nvPr>
            <p:custDataLst>
              <p:tags r:id="rId10"/>
            </p:custDataLst>
          </p:nvPr>
        </p:nvCxnSpPr>
        <p:spPr>
          <a:xfrm>
            <a:off x="1393973" y="4168193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9"/>
          <p:cNvSpPr txBox="1"/>
          <p:nvPr>
            <p:custDataLst>
              <p:tags r:id="rId11"/>
            </p:custDataLst>
          </p:nvPr>
        </p:nvSpPr>
        <p:spPr>
          <a:xfrm>
            <a:off x="1393974" y="3758618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多副本在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broker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上均匀分布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4" name="文本框 30"/>
          <p:cNvSpPr txBox="1"/>
          <p:nvPr>
            <p:custDataLst>
              <p:tags r:id="rId12"/>
            </p:custDataLst>
          </p:nvPr>
        </p:nvSpPr>
        <p:spPr>
          <a:xfrm>
            <a:off x="1393974" y="4215817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理论上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在多个多个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broker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上平铺，可以达到整体的集群流量均衡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967888" y="3891968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/>
          <p:cNvCxnSpPr/>
          <p:nvPr>
            <p:custDataLst>
              <p:tags r:id="rId14"/>
            </p:custDataLst>
          </p:nvPr>
        </p:nvCxnSpPr>
        <p:spPr>
          <a:xfrm>
            <a:off x="6624236" y="415241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29"/>
          <p:cNvSpPr txBox="1"/>
          <p:nvPr>
            <p:custDataLst>
              <p:tags r:id="rId15"/>
            </p:custDataLst>
          </p:nvPr>
        </p:nvSpPr>
        <p:spPr>
          <a:xfrm>
            <a:off x="6624237" y="3749822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生产和消费都是针对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partition leader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9" name="文本框 30"/>
          <p:cNvSpPr txBox="1"/>
          <p:nvPr>
            <p:custDataLst>
              <p:tags r:id="rId16"/>
            </p:custDataLst>
          </p:nvPr>
        </p:nvSpPr>
        <p:spPr>
          <a:xfrm>
            <a:off x="6624237" y="4200036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controler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支持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prefer 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保证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在初始化的时候在各个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broker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上也是均衡的。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0" name="椭圆 39"/>
          <p:cNvSpPr/>
          <p:nvPr>
            <p:custDataLst>
              <p:tags r:id="rId17"/>
            </p:custDataLst>
          </p:nvPr>
        </p:nvSpPr>
        <p:spPr>
          <a:xfrm>
            <a:off x="6198151" y="387618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4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特性以及原理介绍 （可靠性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&amp;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可用性）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1393974" y="2187931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9"/>
          <p:cNvSpPr txBox="1"/>
          <p:nvPr>
            <p:custDataLst>
              <p:tags r:id="rId3"/>
            </p:custDataLst>
          </p:nvPr>
        </p:nvSpPr>
        <p:spPr>
          <a:xfrm>
            <a:off x="1393975" y="1785341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每个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partition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都是多个副本（阿里云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个）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3" name="文本框 30"/>
          <p:cNvSpPr txBox="1"/>
          <p:nvPr>
            <p:custDataLst>
              <p:tags r:id="rId4"/>
            </p:custDataLst>
          </p:nvPr>
        </p:nvSpPr>
        <p:spPr>
          <a:xfrm>
            <a:off x="1393975" y="2235556"/>
            <a:ext cx="4626610" cy="10304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三个副本，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负责提供生产和消费，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Follower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在异常的情况成为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967889" y="191170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6" name="直接连接符 25"/>
          <p:cNvCxnSpPr/>
          <p:nvPr>
            <p:custDataLst>
              <p:tags r:id="rId6"/>
            </p:custDataLst>
          </p:nvPr>
        </p:nvCxnSpPr>
        <p:spPr>
          <a:xfrm>
            <a:off x="6624237" y="2172150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9"/>
          <p:cNvSpPr txBox="1"/>
          <p:nvPr>
            <p:custDataLst>
              <p:tags r:id="rId7"/>
            </p:custDataLst>
          </p:nvPr>
        </p:nvSpPr>
        <p:spPr>
          <a:xfrm>
            <a:off x="6624238" y="1756860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副本都是落地存储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8" name="文本框 30"/>
          <p:cNvSpPr txBox="1"/>
          <p:nvPr>
            <p:custDataLst>
              <p:tags r:id="rId8"/>
            </p:custDataLst>
          </p:nvPr>
        </p:nvSpPr>
        <p:spPr>
          <a:xfrm>
            <a:off x="6624238" y="2219775"/>
            <a:ext cx="4626610" cy="10462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同一个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的的数据目录位于一块磁盘上，顺序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append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6198152" y="189592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1" name="直接连接符 30"/>
          <p:cNvCxnSpPr/>
          <p:nvPr>
            <p:custDataLst>
              <p:tags r:id="rId10"/>
            </p:custDataLst>
          </p:nvPr>
        </p:nvCxnSpPr>
        <p:spPr>
          <a:xfrm>
            <a:off x="1393973" y="4168193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9"/>
          <p:cNvSpPr txBox="1"/>
          <p:nvPr>
            <p:custDataLst>
              <p:tags r:id="rId11"/>
            </p:custDataLst>
          </p:nvPr>
        </p:nvSpPr>
        <p:spPr>
          <a:xfrm>
            <a:off x="1393974" y="3784653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prodcuer ack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模式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4" name="文本框 30"/>
          <p:cNvSpPr txBox="1"/>
          <p:nvPr>
            <p:custDataLst>
              <p:tags r:id="rId12"/>
            </p:custDataLst>
          </p:nvPr>
        </p:nvSpPr>
        <p:spPr>
          <a:xfrm>
            <a:off x="1393974" y="4215817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通过设置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ack all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可以保证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ISR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内所有的副本都写成功才返回，默认一般都是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ack 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，表示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返回成功就认为成功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967888" y="3891968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/>
          <p:cNvCxnSpPr/>
          <p:nvPr>
            <p:custDataLst>
              <p:tags r:id="rId14"/>
            </p:custDataLst>
          </p:nvPr>
        </p:nvCxnSpPr>
        <p:spPr>
          <a:xfrm>
            <a:off x="6624236" y="415241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29"/>
          <p:cNvSpPr txBox="1"/>
          <p:nvPr>
            <p:custDataLst>
              <p:tags r:id="rId15"/>
            </p:custDataLst>
          </p:nvPr>
        </p:nvSpPr>
        <p:spPr>
          <a:xfrm>
            <a:off x="6624237" y="3749822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通过配置保证写入数据不丢失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9" name="文本框 30"/>
          <p:cNvSpPr txBox="1"/>
          <p:nvPr>
            <p:custDataLst>
              <p:tags r:id="rId16"/>
            </p:custDataLst>
          </p:nvPr>
        </p:nvSpPr>
        <p:spPr>
          <a:xfrm>
            <a:off x="6624237" y="4200036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min.insync.replicas&gt;=1 如果只有一个副本处于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ISR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中，可以返回写失败；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unclean.leader.election.enable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可以防止不在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ISR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中的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replica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选举成为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sym typeface="+mn-ea"/>
              </a:rPr>
              <a:t>leader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  <a:sym typeface="+mn-ea"/>
            </a:endParaRPr>
          </a:p>
        </p:txBody>
      </p:sp>
      <p:sp>
        <p:nvSpPr>
          <p:cNvPr id="40" name="椭圆 39"/>
          <p:cNvSpPr/>
          <p:nvPr>
            <p:custDataLst>
              <p:tags r:id="rId17"/>
            </p:custDataLst>
          </p:nvPr>
        </p:nvSpPr>
        <p:spPr>
          <a:xfrm>
            <a:off x="6198151" y="387618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4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特性以及原理介绍 （一致性）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1393974" y="2187931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9"/>
          <p:cNvSpPr txBox="1"/>
          <p:nvPr>
            <p:custDataLst>
              <p:tags r:id="rId3"/>
            </p:custDataLst>
          </p:nvPr>
        </p:nvSpPr>
        <p:spPr>
          <a:xfrm>
            <a:off x="1393975" y="1778356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  <a:hlinkClick r:id="rId4" action="ppaction://hlinkfile"/>
              </a:rPr>
              <a:t>ISR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in sync replica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3" name="文本框 30"/>
          <p:cNvSpPr txBox="1"/>
          <p:nvPr>
            <p:custDataLst>
              <p:tags r:id="rId5"/>
            </p:custDataLst>
          </p:nvPr>
        </p:nvSpPr>
        <p:spPr>
          <a:xfrm>
            <a:off x="1393975" y="2235556"/>
            <a:ext cx="4626610" cy="1030471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 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会动态维护一个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ISR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集合，是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replica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集合的一个子集，集合内的副本认为和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保持了同步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hlinkClick r:id="rId6" action="ppaction://hlinkfile"/>
              </a:rPr>
              <a:t>ISR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hlinkClick r:id="rId6" action="ppaction://hlinkfile"/>
              </a:rPr>
              <a:t>与其他的一致性解决方案对比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889" y="191170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6" name="直接连接符 25"/>
          <p:cNvCxnSpPr/>
          <p:nvPr>
            <p:custDataLst>
              <p:tags r:id="rId8"/>
            </p:custDataLst>
          </p:nvPr>
        </p:nvCxnSpPr>
        <p:spPr>
          <a:xfrm>
            <a:off x="6624237" y="2172150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9"/>
          <p:cNvSpPr txBox="1"/>
          <p:nvPr>
            <p:custDataLst>
              <p:tags r:id="rId9"/>
            </p:custDataLst>
          </p:nvPr>
        </p:nvSpPr>
        <p:spPr>
          <a:xfrm>
            <a:off x="6624238" y="1756860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通过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High Watermark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HW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）保证消息可见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8" name="文本框 30"/>
          <p:cNvSpPr txBox="1"/>
          <p:nvPr>
            <p:custDataLst>
              <p:tags r:id="rId10"/>
            </p:custDataLst>
          </p:nvPr>
        </p:nvSpPr>
        <p:spPr>
          <a:xfrm>
            <a:off x="6624238" y="2219775"/>
            <a:ext cx="4626610" cy="10462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每一个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都维护一个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HW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HW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以下的才对于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consumer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可见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6198152" y="189592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pic>
        <p:nvPicPr>
          <p:cNvPr id="2" name="图片 1" descr="kafka_hw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430" y="3745865"/>
            <a:ext cx="10058400" cy="284924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特性以及原理介绍 （高性能）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1393974" y="2187931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9"/>
          <p:cNvSpPr txBox="1"/>
          <p:nvPr>
            <p:custDataLst>
              <p:tags r:id="rId3"/>
            </p:custDataLst>
          </p:nvPr>
        </p:nvSpPr>
        <p:spPr>
          <a:xfrm>
            <a:off x="1393975" y="1785341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paritition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级别并发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3" name="文本框 30"/>
          <p:cNvSpPr txBox="1"/>
          <p:nvPr>
            <p:custDataLst>
              <p:tags r:id="rId4"/>
            </p:custDataLst>
          </p:nvPr>
        </p:nvSpPr>
        <p:spPr>
          <a:xfrm>
            <a:off x="1393975" y="2235556"/>
            <a:ext cx="4626610" cy="10304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三个副本，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负责提供生产和消费，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f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ollower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在异常的情况成为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leader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4" name="椭圆 23"/>
          <p:cNvSpPr/>
          <p:nvPr>
            <p:custDataLst>
              <p:tags r:id="rId5"/>
            </p:custDataLst>
          </p:nvPr>
        </p:nvSpPr>
        <p:spPr>
          <a:xfrm>
            <a:off x="967889" y="191170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1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26" name="直接连接符 25"/>
          <p:cNvCxnSpPr/>
          <p:nvPr>
            <p:custDataLst>
              <p:tags r:id="rId6"/>
            </p:custDataLst>
          </p:nvPr>
        </p:nvCxnSpPr>
        <p:spPr>
          <a:xfrm>
            <a:off x="6624237" y="2172150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9"/>
          <p:cNvSpPr txBox="1"/>
          <p:nvPr>
            <p:custDataLst>
              <p:tags r:id="rId7"/>
            </p:custDataLst>
          </p:nvPr>
        </p:nvSpPr>
        <p:spPr>
          <a:xfrm>
            <a:off x="6624238" y="1756860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顺序磁盘读写，按照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segment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过期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28" name="文本框 30"/>
          <p:cNvSpPr txBox="1"/>
          <p:nvPr>
            <p:custDataLst>
              <p:tags r:id="rId8"/>
            </p:custDataLst>
          </p:nvPr>
        </p:nvSpPr>
        <p:spPr>
          <a:xfrm>
            <a:off x="6624238" y="2219775"/>
            <a:ext cx="4626610" cy="10462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同一个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partition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内的消息顺序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append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方式写入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消费过的数据不是立即删除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，依靠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segment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过期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6198152" y="1895925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2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1" name="直接连接符 30"/>
          <p:cNvCxnSpPr/>
          <p:nvPr>
            <p:custDataLst>
              <p:tags r:id="rId10"/>
            </p:custDataLst>
          </p:nvPr>
        </p:nvCxnSpPr>
        <p:spPr>
          <a:xfrm>
            <a:off x="1393973" y="4168193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9"/>
          <p:cNvSpPr txBox="1"/>
          <p:nvPr>
            <p:custDataLst>
              <p:tags r:id="rId11"/>
            </p:custDataLst>
          </p:nvPr>
        </p:nvSpPr>
        <p:spPr>
          <a:xfrm>
            <a:off x="1393974" y="3784653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充分利用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pagecache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4" name="文本框 30"/>
          <p:cNvSpPr txBox="1"/>
          <p:nvPr>
            <p:custDataLst>
              <p:tags r:id="rId12"/>
            </p:custDataLst>
          </p:nvPr>
        </p:nvSpPr>
        <p:spPr>
          <a:xfrm>
            <a:off x="1393974" y="4215817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hlinkClick r:id="rId13"/>
              </a:rPr>
              <a:t>充分利用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hlinkClick r:id="rId13"/>
              </a:rPr>
              <a:t>pagecache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，充分利用空闲内存，减少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GC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，大部分场景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consumer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消费都会命中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5" name="椭圆 34"/>
          <p:cNvSpPr/>
          <p:nvPr>
            <p:custDataLst>
              <p:tags r:id="rId14"/>
            </p:custDataLst>
          </p:nvPr>
        </p:nvSpPr>
        <p:spPr>
          <a:xfrm>
            <a:off x="967888" y="3891968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3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/>
          <p:cNvCxnSpPr/>
          <p:nvPr>
            <p:custDataLst>
              <p:tags r:id="rId15"/>
            </p:custDataLst>
          </p:nvPr>
        </p:nvCxnSpPr>
        <p:spPr>
          <a:xfrm>
            <a:off x="6624236" y="415241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29"/>
          <p:cNvSpPr txBox="1"/>
          <p:nvPr>
            <p:custDataLst>
              <p:tags r:id="rId16"/>
            </p:custDataLst>
          </p:nvPr>
        </p:nvSpPr>
        <p:spPr>
          <a:xfrm>
            <a:off x="6624237" y="3749822"/>
            <a:ext cx="4626610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+mj-cs"/>
              </a:rPr>
              <a:t>零拷贝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+mj-cs"/>
            </a:endParaRPr>
          </a:p>
        </p:txBody>
      </p:sp>
      <p:sp>
        <p:nvSpPr>
          <p:cNvPr id="39" name="文本框 30"/>
          <p:cNvSpPr txBox="1"/>
          <p:nvPr>
            <p:custDataLst>
              <p:tags r:id="rId17"/>
            </p:custDataLst>
          </p:nvPr>
        </p:nvSpPr>
        <p:spPr>
          <a:xfrm>
            <a:off x="6624237" y="4200036"/>
            <a:ext cx="4626610" cy="102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通过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sendFile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，减少上下文切换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40" name="椭圆 39"/>
          <p:cNvSpPr/>
          <p:nvPr>
            <p:custDataLst>
              <p:tags r:id="rId18"/>
            </p:custDataLst>
          </p:nvPr>
        </p:nvSpPr>
        <p:spPr>
          <a:xfrm>
            <a:off x="6198151" y="387618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</a:rPr>
              <a:t>4</a:t>
            </a:r>
            <a:endParaRPr lang="en-US" altLang="zh-CN" sz="16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1220" y="5726430"/>
            <a:ext cx="10935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除了上面的以外还有 批处理（</a:t>
            </a:r>
            <a:r>
              <a:rPr lang="en-US" altLang="zh-CN"/>
              <a:t>batch </a:t>
            </a:r>
            <a:r>
              <a:rPr lang="zh-CN" altLang="en-US"/>
              <a:t>发送），数据压缩（</a:t>
            </a:r>
            <a:r>
              <a:rPr lang="en-US" altLang="zh-CN"/>
              <a:t>snappy</a:t>
            </a:r>
            <a:r>
              <a:rPr lang="zh-CN" altLang="en-US"/>
              <a:t>，</a:t>
            </a:r>
            <a:r>
              <a:rPr lang="en-US" altLang="zh-CN"/>
              <a:t>gzip</a:t>
            </a:r>
            <a:r>
              <a:rPr lang="zh-CN" altLang="en-US"/>
              <a:t>等减少网络带宽），</a:t>
            </a:r>
            <a:r>
              <a:rPr lang="en-US" altLang="zh-CN"/>
              <a:t>consumer long Polling </a:t>
            </a:r>
            <a:r>
              <a:rPr lang="zh-CN" altLang="en-US"/>
              <a:t>减少</a:t>
            </a:r>
            <a:r>
              <a:rPr lang="en-US" altLang="zh-CN"/>
              <a:t>request</a:t>
            </a:r>
            <a:r>
              <a:rPr lang="zh-CN" altLang="en-US"/>
              <a:t>数目</a:t>
            </a:r>
            <a:endParaRPr lang="zh-CN" altLang="en-US"/>
          </a:p>
        </p:txBody>
      </p:sp>
    </p:spTree>
    <p:custDataLst>
      <p:tags r:id="rId1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特性以及原理介绍 （生产流程）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980" y="1534160"/>
            <a:ext cx="48063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bootstrap broker list</a:t>
            </a:r>
            <a:r>
              <a:rPr lang="zh-CN" altLang="en-US"/>
              <a:t>，</a:t>
            </a:r>
            <a:r>
              <a:rPr lang="en-US" altLang="zh-CN"/>
              <a:t>topic</a:t>
            </a:r>
            <a:r>
              <a:rPr lang="zh-CN" altLang="en-US"/>
              <a:t>初始化</a:t>
            </a:r>
            <a:r>
              <a:rPr lang="en-US" altLang="zh-CN"/>
              <a:t>producer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Producer </a:t>
            </a:r>
            <a:r>
              <a:rPr lang="zh-CN" altLang="en-US"/>
              <a:t>定时刷新</a:t>
            </a:r>
            <a:r>
              <a:rPr lang="en-US" altLang="zh-CN"/>
              <a:t>topic</a:t>
            </a:r>
            <a:r>
              <a:rPr lang="zh-CN" altLang="en-US"/>
              <a:t>元数据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可以自定义序列化方式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可以自定义</a:t>
            </a:r>
            <a:r>
              <a:rPr lang="en-US" altLang="zh-CN"/>
              <a:t>partitioner</a:t>
            </a:r>
            <a:r>
              <a:rPr lang="zh-CN" altLang="en-US"/>
              <a:t>，来决定消息发送到哪个</a:t>
            </a:r>
            <a:r>
              <a:rPr lang="en-US" altLang="zh-CN"/>
              <a:t>partition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</p:txBody>
      </p:sp>
      <p:pic>
        <p:nvPicPr>
          <p:cNvPr id="14" name="图片 13" descr="kafka-producer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95" y="1788795"/>
            <a:ext cx="6269990" cy="23361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特性以及原理介绍 （消费流程）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480" y="1674495"/>
            <a:ext cx="48063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r>
              <a:rPr lang="en-US" altLang="zh-CN"/>
              <a:t>Low Level Consumer API </a:t>
            </a:r>
            <a:endParaRPr lang="en-US" altLang="zh-CN"/>
          </a:p>
          <a:p>
            <a:pPr indent="0">
              <a:buFont typeface="+mj-ea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需要自己维护partition leader变化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指定</a:t>
            </a:r>
            <a:r>
              <a:rPr lang="en-US" altLang="zh-CN"/>
              <a:t>partition</a:t>
            </a:r>
            <a:r>
              <a:rPr lang="zh-CN" altLang="en-US"/>
              <a:t>进行消费</a:t>
            </a:r>
            <a:endParaRPr lang="zh-CN" altLang="en-US"/>
          </a:p>
          <a:p>
            <a:pPr marL="285750" indent="-285750">
              <a:buNone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77915" y="1838960"/>
            <a:ext cx="60007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r>
              <a:rPr lang="en-US" altLang="zh-CN">
                <a:sym typeface="+mn-ea"/>
              </a:rPr>
              <a:t>High Level Consumer API</a:t>
            </a: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指定</a:t>
            </a:r>
            <a:r>
              <a:rPr lang="en-US" altLang="zh-CN">
                <a:sym typeface="+mn-ea"/>
              </a:rPr>
              <a:t>bootstrap broker list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指定</a:t>
            </a:r>
            <a:r>
              <a:rPr lang="en-US" altLang="zh-CN">
                <a:sym typeface="+mn-ea"/>
              </a:rPr>
              <a:t>group</a:t>
            </a:r>
            <a:r>
              <a:rPr lang="zh-CN" altLang="en-US">
                <a:sym typeface="+mn-ea"/>
              </a:rPr>
              <a:t>订阅</a:t>
            </a:r>
            <a:r>
              <a:rPr lang="en-US" altLang="zh-CN">
                <a:sym typeface="+mn-ea"/>
              </a:rPr>
              <a:t>topic</a:t>
            </a:r>
            <a:r>
              <a:rPr lang="zh-CN" altLang="en-US">
                <a:sym typeface="+mn-ea"/>
              </a:rPr>
              <a:t>列表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topic</a:t>
            </a:r>
            <a:r>
              <a:rPr lang="zh-CN" altLang="en-US">
                <a:sym typeface="+mn-ea"/>
              </a:rPr>
              <a:t>的元数据信息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coordinator</a:t>
            </a:r>
            <a:r>
              <a:rPr lang="zh-CN" altLang="en-US">
                <a:sym typeface="+mn-ea"/>
              </a:rPr>
              <a:t>通信，获得不同的</a:t>
            </a:r>
            <a:r>
              <a:rPr lang="en-US" altLang="zh-CN">
                <a:sym typeface="+mn-ea"/>
              </a:rPr>
              <a:t>consumer</a:t>
            </a:r>
            <a:r>
              <a:rPr lang="zh-CN" altLang="en-US">
                <a:sym typeface="+mn-ea"/>
              </a:rPr>
              <a:t>实例分配的</a:t>
            </a:r>
            <a:r>
              <a:rPr lang="en-US" altLang="zh-CN">
                <a:sym typeface="+mn-ea"/>
              </a:rPr>
              <a:t>partition</a:t>
            </a:r>
            <a:r>
              <a:rPr lang="zh-CN" altLang="en-US">
                <a:sym typeface="+mn-ea"/>
              </a:rPr>
              <a:t>列表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获取</a:t>
            </a:r>
            <a:r>
              <a:rPr lang="en-US" altLang="zh-CN"/>
              <a:t>group</a:t>
            </a:r>
            <a:r>
              <a:rPr lang="zh-CN" altLang="en-US"/>
              <a:t>之前消费到的</a:t>
            </a:r>
            <a:r>
              <a:rPr lang="en-US" altLang="zh-CN"/>
              <a:t>offset</a:t>
            </a:r>
            <a:r>
              <a:rPr lang="zh-CN" altLang="en-US"/>
              <a:t>位置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consumer</a:t>
            </a:r>
            <a:r>
              <a:rPr lang="zh-CN" altLang="en-US">
                <a:sym typeface="+mn-ea"/>
              </a:rPr>
              <a:t>实例从分配的</a:t>
            </a:r>
            <a:r>
              <a:rPr lang="en-US" altLang="zh-CN">
                <a:sym typeface="+mn-ea"/>
              </a:rPr>
              <a:t>partition leader</a:t>
            </a:r>
            <a:r>
              <a:rPr lang="zh-CN" altLang="en-US">
                <a:sym typeface="+mn-ea"/>
              </a:rPr>
              <a:t>开始消费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控制提交</a:t>
            </a:r>
            <a:r>
              <a:rPr lang="en-US" altLang="zh-CN">
                <a:sym typeface="+mn-ea"/>
              </a:rPr>
              <a:t>consumer offset</a:t>
            </a:r>
            <a:r>
              <a:rPr lang="zh-CN" altLang="en-US">
                <a:sym typeface="+mn-ea"/>
              </a:rPr>
              <a:t>信息到</a:t>
            </a:r>
            <a:r>
              <a:rPr lang="en-US" altLang="zh-CN">
                <a:sym typeface="+mn-ea"/>
              </a:rPr>
              <a:t>kafka</a:t>
            </a:r>
            <a:endParaRPr lang="zh-CN" altLang="en-US"/>
          </a:p>
        </p:txBody>
      </p:sp>
      <p:pic>
        <p:nvPicPr>
          <p:cNvPr id="3" name="图片 2" descr="multiplegro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" y="3719830"/>
            <a:ext cx="4408805" cy="29108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特性以及原理介绍 （消费流程）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480" y="1292860"/>
            <a:ext cx="48063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r>
              <a:rPr lang="en-US" altLang="zh-CN"/>
              <a:t>High Level Consumer API Rebalance</a:t>
            </a: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consumer</a:t>
            </a:r>
            <a:r>
              <a:rPr lang="zh-CN" altLang="en-US"/>
              <a:t>实例挂掉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新的</a:t>
            </a:r>
            <a:r>
              <a:rPr lang="en-US" altLang="zh-CN"/>
              <a:t>consumer</a:t>
            </a:r>
            <a:r>
              <a:rPr lang="zh-CN" altLang="en-US"/>
              <a:t>实例加入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consumer</a:t>
            </a:r>
            <a:r>
              <a:rPr lang="zh-CN" altLang="en-US"/>
              <a:t>实例长时间没有</a:t>
            </a:r>
            <a:r>
              <a:rPr lang="en-US" altLang="zh-CN"/>
              <a:t>heartbeat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topic partition</a:t>
            </a:r>
            <a:r>
              <a:rPr lang="zh-CN" altLang="en-US"/>
              <a:t>扩容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coordinator</a:t>
            </a:r>
            <a:r>
              <a:rPr lang="zh-CN" altLang="en-US"/>
              <a:t>切换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</p:txBody>
      </p:sp>
      <p:pic>
        <p:nvPicPr>
          <p:cNvPr id="3" name="图片 2" descr="kafka-consumer-group-protoc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95" y="1913890"/>
            <a:ext cx="5960110" cy="3030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特性以及原理介绍 （消费模型）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480" y="1292860"/>
            <a:ext cx="480631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线程模型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每个</a:t>
            </a:r>
            <a:r>
              <a:rPr lang="en-US" altLang="zh-CN"/>
              <a:t>consumer</a:t>
            </a:r>
            <a:r>
              <a:rPr lang="zh-CN" altLang="en-US"/>
              <a:t>是一个线程，消费和处理同时在线程内部处理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一个线程专门负责消费，消息的处理扔到线程池处理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ack</a:t>
            </a:r>
            <a:r>
              <a:rPr lang="zh-CN" altLang="en-US"/>
              <a:t>方式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自动</a:t>
            </a:r>
            <a:r>
              <a:rPr lang="en-US" altLang="zh-CN"/>
              <a:t>ack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/>
              <a:t>manual ack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consumer</a:t>
            </a:r>
            <a:r>
              <a:rPr lang="zh-CN" altLang="en-US"/>
              <a:t>实例与 </a:t>
            </a:r>
            <a:r>
              <a:rPr lang="en-US" altLang="zh-CN"/>
              <a:t>paritition</a:t>
            </a:r>
            <a:r>
              <a:rPr lang="zh-CN" altLang="en-US"/>
              <a:t>数目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实例数 </a:t>
            </a:r>
            <a:r>
              <a:rPr lang="en-US" altLang="zh-CN"/>
              <a:t>&gt; partition</a:t>
            </a:r>
            <a:r>
              <a:rPr lang="zh-CN" altLang="en-US"/>
              <a:t>数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实例数 </a:t>
            </a:r>
            <a:r>
              <a:rPr lang="en-US" altLang="zh-CN"/>
              <a:t>= partition</a:t>
            </a:r>
            <a:r>
              <a:rPr lang="zh-CN" altLang="en-US"/>
              <a:t>数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实例数 </a:t>
            </a:r>
            <a:r>
              <a:rPr lang="en-US" altLang="zh-CN"/>
              <a:t>&lt; partition</a:t>
            </a:r>
            <a:r>
              <a:rPr lang="zh-CN" altLang="en-US"/>
              <a:t>数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</p:txBody>
      </p:sp>
      <p:pic>
        <p:nvPicPr>
          <p:cNvPr id="2" name="图片 1" descr="kafka-consumer-num-paritition-n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85" y="3406775"/>
            <a:ext cx="5913120" cy="3230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特性以及原理介绍 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offset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管理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480" y="1292860"/>
            <a:ext cx="480631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ea"/>
              <a:buNone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__consumer_offsets__ </a:t>
            </a:r>
            <a:r>
              <a:rPr lang="zh-CN" altLang="en-US"/>
              <a:t>特殊</a:t>
            </a:r>
            <a:r>
              <a:rPr lang="en-US" altLang="zh-CN"/>
              <a:t>topic (0.10)</a:t>
            </a: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/>
              <a:t>compacted topic</a:t>
            </a: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/>
              <a:t>fetch offset request</a:t>
            </a: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/>
              <a:t>commit offset request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</p:txBody>
      </p:sp>
      <p:pic>
        <p:nvPicPr>
          <p:cNvPr id="3" name="图片 2" descr="consumer_offse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" y="4066540"/>
            <a:ext cx="8444230" cy="1813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>
            <p:custDataLst>
              <p:tags r:id="rId1"/>
            </p:custDataLst>
          </p:nvPr>
        </p:nvCxnSpPr>
        <p:spPr>
          <a:xfrm>
            <a:off x="2773649" y="1952909"/>
            <a:ext cx="0" cy="349231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>
            <p:custDataLst>
              <p:tags r:id="rId2"/>
            </p:custDataLst>
          </p:nvPr>
        </p:nvCxnSpPr>
        <p:spPr>
          <a:xfrm>
            <a:off x="4984316" y="1952909"/>
            <a:ext cx="0" cy="349231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9405651" y="1952909"/>
            <a:ext cx="0" cy="349231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>
            <p:custDataLst>
              <p:tags r:id="rId4"/>
            </p:custDataLst>
          </p:nvPr>
        </p:nvSpPr>
        <p:spPr>
          <a:xfrm>
            <a:off x="722480" y="1903264"/>
            <a:ext cx="1906697" cy="158417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>
                <a:solidFill>
                  <a:schemeClr val="accent2"/>
                </a:solidFill>
                <a:latin typeface="微软雅黑" charset="-122"/>
                <a:ea typeface="微软雅黑" charset="-122"/>
                <a:cs typeface="微软雅黑" charset="-122"/>
              </a:rPr>
              <a:t>01</a:t>
            </a:r>
            <a:endParaRPr lang="en-US" altLang="zh-CN" sz="7200" dirty="0">
              <a:solidFill>
                <a:schemeClr val="accent2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56" name="矩形 55"/>
          <p:cNvSpPr/>
          <p:nvPr>
            <p:custDataLst>
              <p:tags r:id="rId5"/>
            </p:custDataLst>
          </p:nvPr>
        </p:nvSpPr>
        <p:spPr bwMode="auto">
          <a:xfrm>
            <a:off x="660400" y="3931600"/>
            <a:ext cx="2015831" cy="80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6"/>
            </p:custDataLst>
          </p:nvPr>
        </p:nvSpPr>
        <p:spPr bwMode="auto">
          <a:xfrm>
            <a:off x="660400" y="3515995"/>
            <a:ext cx="2016125" cy="121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680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kafka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简单介绍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2928047" y="3537085"/>
            <a:ext cx="1906697" cy="158417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dirty="0">
                <a:solidFill>
                  <a:schemeClr val="accent4"/>
                </a:solidFill>
                <a:latin typeface="微软雅黑" charset="-122"/>
                <a:ea typeface="微软雅黑" charset="-122"/>
                <a:cs typeface="微软雅黑" charset="-122"/>
              </a:rPr>
              <a:t>02</a:t>
            </a:r>
            <a:endParaRPr lang="en-US" altLang="zh-CN" sz="7200" dirty="0">
              <a:solidFill>
                <a:schemeClr val="accent4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8"/>
            </p:custDataLst>
          </p:nvPr>
        </p:nvSpPr>
        <p:spPr bwMode="auto">
          <a:xfrm>
            <a:off x="2818765" y="2291080"/>
            <a:ext cx="2016125" cy="161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680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整体架构核心概念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9"/>
            </p:custDataLst>
          </p:nvPr>
        </p:nvSpPr>
        <p:spPr>
          <a:xfrm>
            <a:off x="5136302" y="1903264"/>
            <a:ext cx="1906697" cy="158417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dirty="0">
                <a:solidFill>
                  <a:schemeClr val="accent2"/>
                </a:solidFill>
                <a:latin typeface="微软雅黑" charset="-122"/>
                <a:ea typeface="微软雅黑" charset="-122"/>
                <a:cs typeface="微软雅黑" charset="-122"/>
              </a:rPr>
              <a:t>03</a:t>
            </a:r>
            <a:endParaRPr lang="en-US" altLang="zh-CN" sz="7200" dirty="0">
              <a:solidFill>
                <a:schemeClr val="accent2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10"/>
            </p:custDataLst>
          </p:nvPr>
        </p:nvSpPr>
        <p:spPr bwMode="auto">
          <a:xfrm>
            <a:off x="5081905" y="3505200"/>
            <a:ext cx="20161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680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特性以及原理介绍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cxnSp>
        <p:nvCxnSpPr>
          <p:cNvPr id="68" name="直接连接符 67"/>
          <p:cNvCxnSpPr/>
          <p:nvPr>
            <p:custDataLst>
              <p:tags r:id="rId11"/>
            </p:custDataLst>
          </p:nvPr>
        </p:nvCxnSpPr>
        <p:spPr>
          <a:xfrm>
            <a:off x="7194984" y="1952909"/>
            <a:ext cx="0" cy="349231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>
            <p:custDataLst>
              <p:tags r:id="rId12"/>
            </p:custDataLst>
          </p:nvPr>
        </p:nvSpPr>
        <p:spPr>
          <a:xfrm>
            <a:off x="7352228" y="3537085"/>
            <a:ext cx="1906697" cy="158417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dirty="0">
                <a:solidFill>
                  <a:schemeClr val="accent4"/>
                </a:solidFill>
                <a:latin typeface="微软雅黑" charset="-122"/>
                <a:ea typeface="微软雅黑" charset="-122"/>
                <a:cs typeface="微软雅黑" charset="-122"/>
              </a:rPr>
              <a:t>04</a:t>
            </a:r>
            <a:endParaRPr lang="en-US" altLang="zh-CN" sz="7200" dirty="0">
              <a:solidFill>
                <a:schemeClr val="accent4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13"/>
            </p:custDataLst>
          </p:nvPr>
        </p:nvSpPr>
        <p:spPr bwMode="auto">
          <a:xfrm>
            <a:off x="7292340" y="2291080"/>
            <a:ext cx="2016125" cy="119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6800" rIns="91440" bIns="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简单应用以及选型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14"/>
            </p:custDataLst>
          </p:nvPr>
        </p:nvSpPr>
        <p:spPr>
          <a:xfrm>
            <a:off x="9557638" y="1903264"/>
            <a:ext cx="1906697" cy="158417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7200" dirty="0">
                <a:solidFill>
                  <a:schemeClr val="accent2"/>
                </a:solidFill>
                <a:latin typeface="微软雅黑" charset="-122"/>
                <a:ea typeface="微软雅黑" charset="-122"/>
                <a:cs typeface="微软雅黑" charset="-122"/>
              </a:rPr>
              <a:t>05</a:t>
            </a:r>
            <a:endParaRPr lang="en-US" altLang="zh-CN" sz="7200" dirty="0">
              <a:solidFill>
                <a:schemeClr val="accent2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15"/>
            </p:custDataLst>
          </p:nvPr>
        </p:nvSpPr>
        <p:spPr bwMode="auto">
          <a:xfrm>
            <a:off x="9503070" y="3515721"/>
            <a:ext cx="201583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6800" rIns="91440" bIns="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Q&amp;A</a:t>
            </a:r>
            <a:endParaRPr lang="en-US" altLang="zh-CN" sz="28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1559560"/>
            <a:ext cx="4946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/>
              <a:t>搭建新的集群</a:t>
            </a:r>
            <a:endParaRPr lang="zh-CN" alt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/>
              <a:t>预估</a:t>
            </a:r>
            <a:r>
              <a:rPr lang="en-US" altLang="zh-CN"/>
              <a:t>topic</a:t>
            </a:r>
            <a:r>
              <a:rPr lang="zh-CN" altLang="en-US"/>
              <a:t>的流量，分配合理的</a:t>
            </a:r>
            <a:r>
              <a:rPr lang="en-US" altLang="zh-CN"/>
              <a:t>partition</a:t>
            </a:r>
            <a:r>
              <a:rPr lang="zh-CN" altLang="en-US"/>
              <a:t>数，创建</a:t>
            </a:r>
            <a:r>
              <a:rPr lang="en-US" altLang="zh-CN"/>
              <a:t>topic</a:t>
            </a:r>
            <a:endParaRPr lang="en-US" altLang="zh-CN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/>
              <a:t>使用各种语言的</a:t>
            </a:r>
            <a:r>
              <a:rPr lang="en-US" altLang="zh-CN"/>
              <a:t>client </a:t>
            </a:r>
            <a:r>
              <a:rPr lang="zh-CN" altLang="en-US"/>
              <a:t>生产和消费</a:t>
            </a:r>
            <a:endParaRPr lang="en-US" altLang="zh-CN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/>
          </a:p>
        </p:txBody>
      </p:sp>
      <p:pic>
        <p:nvPicPr>
          <p:cNvPr id="4" name="图片 3" descr="kafka-producer-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" y="3904615"/>
            <a:ext cx="5660390" cy="27019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297295" y="1122045"/>
            <a:ext cx="5397500" cy="5796280"/>
            <a:chOff x="9917" y="1767"/>
            <a:chExt cx="8500" cy="9128"/>
          </a:xfrm>
        </p:grpSpPr>
        <p:pic>
          <p:nvPicPr>
            <p:cNvPr id="6" name="图片 5" descr="kafka-create-consume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7" y="1767"/>
              <a:ext cx="8500" cy="3610"/>
            </a:xfrm>
            <a:prstGeom prst="rect">
              <a:avLst/>
            </a:prstGeom>
          </p:spPr>
        </p:pic>
        <p:pic>
          <p:nvPicPr>
            <p:cNvPr id="5" name="图片 4" descr="kafka-consumer-dem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4" y="5217"/>
              <a:ext cx="7406" cy="5678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1559560"/>
            <a:ext cx="4970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/>
              <a:t>阿里云</a:t>
            </a:r>
            <a:r>
              <a:rPr lang="en-US" altLang="zh-CN"/>
              <a:t>Kafka</a:t>
            </a:r>
            <a:endParaRPr lang="en-US" altLang="zh-CN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/>
              <a:t>group</a:t>
            </a:r>
            <a:r>
              <a:rPr lang="zh-CN" altLang="en-US"/>
              <a:t>也需要手动创建，鉴权需要</a:t>
            </a: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/>
              <a:t>后端存储可选是云存储／</a:t>
            </a:r>
            <a:r>
              <a:rPr lang="en-US" altLang="zh-CN"/>
              <a:t>Local Disk</a:t>
            </a:r>
            <a:endParaRPr lang="en-US" altLang="zh-CN"/>
          </a:p>
        </p:txBody>
      </p:sp>
      <p:pic>
        <p:nvPicPr>
          <p:cNvPr id="2" name="图片 1" descr="kafka-aliy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60" y="3312795"/>
            <a:ext cx="3466465" cy="3249930"/>
          </a:xfrm>
          <a:prstGeom prst="rect">
            <a:avLst/>
          </a:prstGeom>
        </p:spPr>
      </p:pic>
      <p:pic>
        <p:nvPicPr>
          <p:cNvPr id="7" name="图片 6" descr="kafka-aliyun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295" y="3312795"/>
            <a:ext cx="3606165" cy="333121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565015" y="3312795"/>
            <a:ext cx="7071995" cy="3331210"/>
            <a:chOff x="6917" y="5217"/>
            <a:chExt cx="11137" cy="5246"/>
          </a:xfrm>
        </p:grpSpPr>
        <p:pic>
          <p:nvPicPr>
            <p:cNvPr id="10" name="图片 9" descr="kafka-aliyu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" y="5217"/>
              <a:ext cx="5459" cy="5118"/>
            </a:xfrm>
            <a:prstGeom prst="rect">
              <a:avLst/>
            </a:prstGeom>
          </p:spPr>
        </p:pic>
        <p:pic>
          <p:nvPicPr>
            <p:cNvPr id="11" name="图片 10" descr="kafka-aliyun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" y="5217"/>
              <a:ext cx="5679" cy="5246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1559560"/>
            <a:ext cx="49707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marL="342900" indent="-342900">
              <a:buFont typeface="Arial" panose="020B0604020202090204" pitchFamily="34" charset="0"/>
              <a:buAutoNum type="arabicPeriod"/>
            </a:pPr>
            <a:r>
              <a:rPr lang="zh-CN" altLang="en-US"/>
              <a:t>各种语言</a:t>
            </a:r>
            <a:r>
              <a:rPr lang="en-US" altLang="zh-CN"/>
              <a:t>client</a:t>
            </a: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en-US" altLang="zh-CN"/>
              <a:t>java</a:t>
            </a:r>
            <a:r>
              <a:rPr lang="zh-CN" altLang="en-US"/>
              <a:t>／</a:t>
            </a:r>
            <a:r>
              <a:rPr lang="en-US" altLang="zh-CN"/>
              <a:t>scala </a:t>
            </a:r>
            <a:r>
              <a:rPr lang="zh-CN" altLang="en-US"/>
              <a:t>官方提供</a:t>
            </a: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>
                <a:hlinkClick r:id="rId2" action="ppaction://hlinkfile"/>
              </a:rPr>
              <a:t>其他语言官方有推荐</a:t>
            </a:r>
            <a:endParaRPr lang="zh-CN" altLang="en-US">
              <a:hlinkClick r:id="rId2" action="ppaction://hlinkfile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altLang="en-US"/>
          </a:p>
          <a:p>
            <a:pPr marL="342900" lvl="0" indent="-342900">
              <a:buFont typeface="Arial" panose="020B0604020202090204" pitchFamily="34" charset="0"/>
              <a:buAutoNum type="arabicPeriod"/>
            </a:pPr>
            <a:r>
              <a:rPr lang="zh-CN" altLang="en-US"/>
              <a:t>监控</a:t>
            </a: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/>
              <a:t>监控</a:t>
            </a:r>
            <a:r>
              <a:rPr lang="en-US" altLang="zh-CN"/>
              <a:t>consumer</a:t>
            </a:r>
            <a:r>
              <a:rPr lang="zh-CN" altLang="en-US"/>
              <a:t>的堆积（</a:t>
            </a:r>
            <a:r>
              <a:rPr lang="en-US" altLang="zh-CN"/>
              <a:t>lag</a:t>
            </a:r>
            <a:r>
              <a:rPr lang="zh-CN" altLang="en-US"/>
              <a:t>）</a:t>
            </a: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/>
              <a:t>监控</a:t>
            </a:r>
            <a:r>
              <a:rPr lang="en-US" altLang="zh-CN"/>
              <a:t>topic</a:t>
            </a:r>
            <a:r>
              <a:rPr lang="zh-CN" altLang="en-US"/>
              <a:t>的入流量／出流量</a:t>
            </a:r>
            <a:endParaRPr lang="zh-CN" altLang="en-US"/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5796280" y="1915160"/>
            <a:ext cx="56578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+mj-lt"/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扩容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消费能力不足，增加</a:t>
            </a:r>
            <a:r>
              <a:rPr lang="en-US" altLang="zh-CN">
                <a:sym typeface="+mn-ea"/>
              </a:rPr>
              <a:t>consumer</a:t>
            </a:r>
            <a:r>
              <a:rPr lang="zh-CN" altLang="en-US">
                <a:sym typeface="+mn-ea"/>
              </a:rPr>
              <a:t>实例（如果</a:t>
            </a:r>
            <a:r>
              <a:rPr lang="en-US" altLang="zh-CN">
                <a:sym typeface="+mn-ea"/>
              </a:rPr>
              <a:t>consumer</a:t>
            </a:r>
            <a:r>
              <a:rPr lang="zh-CN" altLang="en-US">
                <a:sym typeface="+mn-ea"/>
              </a:rPr>
              <a:t>实例 </a:t>
            </a:r>
            <a:r>
              <a:rPr lang="en-US" altLang="zh-CN">
                <a:sym typeface="+mn-ea"/>
              </a:rPr>
              <a:t>= partition</a:t>
            </a:r>
            <a:r>
              <a:rPr lang="zh-CN" altLang="en-US">
                <a:sym typeface="+mn-ea"/>
              </a:rPr>
              <a:t>数目），需要先扩容</a:t>
            </a:r>
            <a:r>
              <a:rPr lang="en-US" altLang="zh-CN">
                <a:sym typeface="+mn-ea"/>
              </a:rPr>
              <a:t>partition</a:t>
            </a:r>
            <a:endParaRPr lang="en-US" altLang="zh-CN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入流／出流瓶颈，扩容</a:t>
            </a:r>
            <a:r>
              <a:rPr lang="en-US" altLang="zh-CN">
                <a:sym typeface="+mn-ea"/>
              </a:rPr>
              <a:t>broker</a:t>
            </a:r>
            <a:r>
              <a:rPr lang="zh-CN" altLang="en-US">
                <a:sym typeface="+mn-ea"/>
              </a:rPr>
              <a:t>，执行</a:t>
            </a:r>
            <a:r>
              <a:rPr lang="en-US" altLang="zh-CN">
                <a:sym typeface="+mn-ea"/>
              </a:rPr>
              <a:t>rebalance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4" name="图片 3" descr="kafka-filebeat-logstash-es-kiba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877060"/>
            <a:ext cx="5458460" cy="2303145"/>
          </a:xfrm>
          <a:prstGeom prst="rect">
            <a:avLst/>
          </a:prstGeom>
        </p:spPr>
      </p:pic>
      <p:pic>
        <p:nvPicPr>
          <p:cNvPr id="5" name="图片 4" descr="kafka-mirror-mak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" y="4661535"/>
            <a:ext cx="5722620" cy="20758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562725" y="1693545"/>
            <a:ext cx="5082540" cy="2169795"/>
            <a:chOff x="10335" y="3003"/>
            <a:chExt cx="8004" cy="3417"/>
          </a:xfrm>
        </p:grpSpPr>
        <p:pic>
          <p:nvPicPr>
            <p:cNvPr id="7" name="图片 6" descr="kafka-connec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5" y="3003"/>
              <a:ext cx="8004" cy="341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335" y="3003"/>
              <a:ext cx="289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1" name="图片 10" descr="toutiao-kafka-archi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840" y="3912235"/>
            <a:ext cx="5020310" cy="28251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MQ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家族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1575" y="1221105"/>
            <a:ext cx="9888220" cy="5136515"/>
            <a:chOff x="1845" y="1923"/>
            <a:chExt cx="15572" cy="8089"/>
          </a:xfrm>
        </p:grpSpPr>
        <p:grpSp>
          <p:nvGrpSpPr>
            <p:cNvPr id="15" name="组合 14"/>
            <p:cNvGrpSpPr/>
            <p:nvPr/>
          </p:nvGrpSpPr>
          <p:grpSpPr>
            <a:xfrm>
              <a:off x="1845" y="2348"/>
              <a:ext cx="15572" cy="7664"/>
              <a:chOff x="1845" y="2348"/>
              <a:chExt cx="15572" cy="766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5" y="2348"/>
                <a:ext cx="15572" cy="7664"/>
              </a:xfrm>
              <a:prstGeom prst="rect">
                <a:avLst/>
              </a:prstGeom>
            </p:spPr>
          </p:pic>
          <p:pic>
            <p:nvPicPr>
              <p:cNvPr id="14" name="图片 13" descr="nsq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6" y="7051"/>
                <a:ext cx="5921" cy="2117"/>
              </a:xfrm>
              <a:prstGeom prst="rect">
                <a:avLst/>
              </a:prstGeom>
            </p:spPr>
          </p:pic>
        </p:grpSp>
        <p:pic>
          <p:nvPicPr>
            <p:cNvPr id="16" name="图片 15" descr="WX20191017-224318@2x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47" y="1923"/>
              <a:ext cx="5170" cy="1499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kafka vs rabbitmq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5" name="图片 4" descr="WX20191017-224018@2x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65" y="1521460"/>
            <a:ext cx="8103870" cy="50736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84550" y="3717290"/>
            <a:ext cx="711200" cy="189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84550" y="3668395"/>
            <a:ext cx="77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拉模式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04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简单应用以及选型（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kafka vs rabbitmq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sym typeface="+mn-ea"/>
              </a:rPr>
              <a:t>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  <a:sym typeface="+mn-ea"/>
            </a:endParaRPr>
          </a:p>
        </p:txBody>
      </p:sp>
      <p:pic>
        <p:nvPicPr>
          <p:cNvPr id="2" name="图片 1" descr="WeWork Helper20191017104040v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311910"/>
            <a:ext cx="7006590" cy="54698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Q&amp;A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01 Kafka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简单介绍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125" y="5060315"/>
            <a:ext cx="9415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Scala</a:t>
            </a:r>
            <a:r>
              <a:rPr lang="zh-CN" altLang="en-US"/>
              <a:t>开发语言，</a:t>
            </a:r>
            <a:r>
              <a:rPr lang="en-US" altLang="zh-CN"/>
              <a:t>named after </a:t>
            </a:r>
            <a:r>
              <a:rPr lang="en-US" altLang="zh-CN">
                <a:hlinkClick r:id="rId2" action="ppaction://hlinkfile"/>
              </a:rPr>
              <a:t>Franz Kafka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最早用来解决分布式日志搜集的问题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19125" y="1749425"/>
            <a:ext cx="10046970" cy="2774315"/>
            <a:chOff x="975" y="2755"/>
            <a:chExt cx="15822" cy="4369"/>
          </a:xfrm>
        </p:grpSpPr>
        <p:pic>
          <p:nvPicPr>
            <p:cNvPr id="2" name="图片 1" descr="kafka-history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" y="2755"/>
              <a:ext cx="7814" cy="4299"/>
            </a:xfrm>
            <a:prstGeom prst="rect">
              <a:avLst/>
            </a:prstGeom>
          </p:spPr>
        </p:pic>
        <p:pic>
          <p:nvPicPr>
            <p:cNvPr id="4" name="图片 3" descr="kafka-history2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1" y="2756"/>
              <a:ext cx="7896" cy="4368"/>
            </a:xfrm>
            <a:prstGeom prst="rect">
              <a:avLst/>
            </a:prstGeom>
          </p:spPr>
        </p:pic>
      </p:grp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01 Kafka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简单介绍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pic>
        <p:nvPicPr>
          <p:cNvPr id="7" name="图片 6" descr="kafka-apis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2829560"/>
            <a:ext cx="4676775" cy="39325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49315" y="1909445"/>
            <a:ext cx="536194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zh-CN" altLang="en-US">
                <a:hlinkClick r:id="rId4"/>
              </a:rPr>
              <a:t>分布式流处理平台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应用场景：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zh-CN" altLang="en-US"/>
          </a:p>
          <a:p>
            <a:pPr marL="857250" lvl="1" indent="-400050">
              <a:buFont typeface="+mj-lt"/>
              <a:buAutoNum type="romanUcPeriod"/>
            </a:pPr>
            <a:r>
              <a:rPr lang="en-US" altLang="zh-CN" b="1">
                <a:solidFill>
                  <a:srgbClr val="FF0000"/>
                </a:solidFill>
              </a:rPr>
              <a:t>Pub</a:t>
            </a:r>
            <a:r>
              <a:rPr lang="zh-CN" altLang="en-US" b="1">
                <a:solidFill>
                  <a:srgbClr val="FF0000"/>
                </a:solidFill>
              </a:rPr>
              <a:t>／</a:t>
            </a:r>
            <a:r>
              <a:rPr lang="en-US" altLang="zh-CN" b="1">
                <a:solidFill>
                  <a:srgbClr val="FF0000"/>
                </a:solidFill>
              </a:rPr>
              <a:t>Sub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zh-CN"/>
              <a:t>Stream API</a:t>
            </a:r>
            <a:endParaRPr lang="en-US" altLang="zh-CN"/>
          </a:p>
          <a:p>
            <a:pPr marL="857250" lvl="1" indent="-400050">
              <a:buFont typeface="+mj-lt"/>
              <a:buAutoNum type="romanUcPeriod"/>
            </a:pPr>
            <a:r>
              <a:rPr lang="en-US" altLang="zh-CN"/>
              <a:t>Kafka Connector</a:t>
            </a:r>
            <a:endParaRPr lang="en-US" altLang="zh-CN"/>
          </a:p>
          <a:p>
            <a:pPr lvl="1" indent="0">
              <a:buFont typeface="+mj-lt"/>
              <a:buNone/>
            </a:pPr>
            <a:endParaRPr lang="en-US" altLang="zh-CN"/>
          </a:p>
          <a:p>
            <a:pPr marL="857250" lvl="1" indent="-400050">
              <a:buFont typeface="+mj-lt"/>
              <a:buAutoNum type="romanUcPeriod"/>
            </a:pPr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作用</a:t>
            </a:r>
            <a:endParaRPr lang="zh-CN" altLang="en-US"/>
          </a:p>
          <a:p>
            <a:pPr marL="857250" lvl="1" indent="-400050">
              <a:buFont typeface="+mj-lt"/>
              <a:buAutoNum type="romanUcPeriod"/>
            </a:pPr>
            <a:r>
              <a:rPr lang="zh-CN" altLang="en-US"/>
              <a:t>解耦</a:t>
            </a:r>
            <a:endParaRPr lang="zh-CN" altLang="en-US"/>
          </a:p>
          <a:p>
            <a:pPr marL="857250" lvl="1" indent="-400050">
              <a:buFont typeface="+mj-lt"/>
              <a:buAutoNum type="romanUcPeriod"/>
            </a:pPr>
            <a:r>
              <a:rPr lang="zh-CN" altLang="en-US"/>
              <a:t>异步处理</a:t>
            </a:r>
            <a:endParaRPr lang="zh-CN" altLang="en-US"/>
          </a:p>
          <a:p>
            <a:pPr marL="857250" lvl="1" indent="-400050">
              <a:buFont typeface="+mj-lt"/>
              <a:buAutoNum type="romanUcPeriod"/>
            </a:pPr>
            <a:r>
              <a:rPr lang="zh-CN" altLang="en-US"/>
              <a:t>缓冲</a:t>
            </a:r>
            <a:endParaRPr lang="zh-CN" altLang="en-US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hlinkClick r:id="rId5"/>
              </a:rPr>
              <a:t>版本</a:t>
            </a:r>
            <a:endParaRPr lang="zh-CN" altLang="en-US"/>
          </a:p>
          <a:p>
            <a:pPr marL="857250" lvl="1" indent="-400050">
              <a:buFont typeface="+mj-lt"/>
              <a:buAutoNum type="romanUcPeriod"/>
            </a:pPr>
            <a:r>
              <a:rPr lang="en-US" altLang="zh-CN"/>
              <a:t>0.7.X 0.8.X 0.9.X </a:t>
            </a:r>
            <a:r>
              <a:rPr lang="en-US" altLang="zh-CN" b="1">
                <a:solidFill>
                  <a:srgbClr val="FF0000"/>
                </a:solidFill>
              </a:rPr>
              <a:t>0.10.X</a:t>
            </a:r>
            <a:r>
              <a:rPr lang="en-US" altLang="zh-CN"/>
              <a:t> 0.11.X 1.X 2.X</a:t>
            </a:r>
            <a:endParaRPr lang="en-US" altLang="zh-CN"/>
          </a:p>
          <a:p>
            <a:pPr marL="857250" lvl="1" indent="-400050">
              <a:buFont typeface="+mj-lt"/>
              <a:buAutoNum type="romanUcPeriod"/>
            </a:pPr>
            <a:r>
              <a:rPr lang="zh-CN" altLang="en-US">
                <a:hlinkClick r:id="rId6" action="ppaction://hlinkfile"/>
              </a:rPr>
              <a:t>阿里云</a:t>
            </a:r>
            <a:r>
              <a:rPr lang="en-US" altLang="zh-CN">
                <a:hlinkClick r:id="rId6" action="ppaction://hlinkfile"/>
              </a:rPr>
              <a:t>Kafka</a:t>
            </a:r>
            <a:r>
              <a:rPr lang="zh-CN" altLang="en-US">
                <a:hlinkClick r:id="rId6" action="ppaction://hlinkfile"/>
              </a:rPr>
              <a:t>默认版本</a:t>
            </a:r>
            <a:r>
              <a:rPr lang="en-US" altLang="zh-CN">
                <a:hlinkClick r:id="rId6" action="ppaction://hlinkfile"/>
              </a:rPr>
              <a:t>0.10.x</a:t>
            </a: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pic>
        <p:nvPicPr>
          <p:cNvPr id="2" name="图片 1" descr="kafka-logo">
            <a:hlinkClick r:id="rId4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" y="1365250"/>
            <a:ext cx="4086860" cy="121983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kafka-archi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365250"/>
            <a:ext cx="7505700" cy="4158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整体架构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5610" y="1832610"/>
            <a:ext cx="354774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/>
              <a:t>Kafka Broker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ZooKeeper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Producer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Consumer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r>
              <a:rPr lang="en-US" altLang="zh-CN"/>
              <a:t>Broker</a:t>
            </a:r>
            <a:r>
              <a:rPr lang="zh-CN" altLang="en-US"/>
              <a:t>是一个进程服务，实际部署的时候一般独立部署</a:t>
            </a: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r>
              <a:rPr lang="en-US" altLang="zh-CN"/>
              <a:t>zk</a:t>
            </a:r>
            <a:r>
              <a:rPr lang="zh-CN" altLang="en-US"/>
              <a:t>分布式配置中心，主要用来存储</a:t>
            </a:r>
            <a:r>
              <a:rPr lang="en-US" altLang="zh-CN"/>
              <a:t>topic</a:t>
            </a:r>
            <a:r>
              <a:rPr lang="zh-CN" altLang="en-US"/>
              <a:t>配置，</a:t>
            </a:r>
            <a:r>
              <a:rPr lang="en-US" altLang="zh-CN"/>
              <a:t>partition</a:t>
            </a:r>
            <a:r>
              <a:rPr lang="zh-CN" altLang="en-US"/>
              <a:t>副本分布信息，</a:t>
            </a:r>
            <a:r>
              <a:rPr lang="en-US" altLang="zh-CN"/>
              <a:t>isr</a:t>
            </a:r>
            <a:r>
              <a:rPr lang="zh-CN" altLang="en-US"/>
              <a:t>信息，</a:t>
            </a:r>
            <a:r>
              <a:rPr lang="en-US" altLang="zh-CN"/>
              <a:t>controller</a:t>
            </a:r>
            <a:r>
              <a:rPr lang="zh-CN" altLang="en-US"/>
              <a:t>选主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核心概念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9415" y="1510665"/>
            <a:ext cx="35477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Topic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Partition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Replica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>
                <a:sym typeface="+mn-ea"/>
              </a:rPr>
              <a:t>Leader</a:t>
            </a:r>
            <a:r>
              <a:rPr lang="zh-CN" altLang="en-US">
                <a:sym typeface="+mn-ea"/>
              </a:rPr>
              <a:t>／</a:t>
            </a:r>
            <a:r>
              <a:rPr lang="en-US" altLang="zh-CN">
                <a:sym typeface="+mn-ea"/>
              </a:rPr>
              <a:t>Follower</a:t>
            </a: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pic>
        <p:nvPicPr>
          <p:cNvPr id="3" name="图片 2" descr="kafka-replica-leader-follower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80" y="1510665"/>
            <a:ext cx="5241925" cy="3923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0443" y="54874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核心概念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390" y="1857375"/>
            <a:ext cx="35477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/>
              <a:t>Log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Offset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Segment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Offset Index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Time Index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grpSp>
        <p:nvGrpSpPr>
          <p:cNvPr id="23" name="组合 22"/>
          <p:cNvGrpSpPr/>
          <p:nvPr/>
        </p:nvGrpSpPr>
        <p:grpSpPr>
          <a:xfrm>
            <a:off x="3636645" y="1334770"/>
            <a:ext cx="8043545" cy="2917190"/>
            <a:chOff x="5727" y="2102"/>
            <a:chExt cx="12667" cy="4594"/>
          </a:xfrm>
        </p:grpSpPr>
        <p:pic>
          <p:nvPicPr>
            <p:cNvPr id="15" name="图片 14" descr="kafka-topic-lo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7" y="2121"/>
              <a:ext cx="5907" cy="4422"/>
            </a:xfrm>
            <a:prstGeom prst="rect">
              <a:avLst/>
            </a:prstGeom>
          </p:spPr>
        </p:pic>
        <p:pic>
          <p:nvPicPr>
            <p:cNvPr id="16" name="图片 15" descr="kakfa-log-seg-inde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4" y="2102"/>
              <a:ext cx="6760" cy="4594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753745" y="5080635"/>
            <a:ext cx="8456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上面</a:t>
            </a:r>
            <a:r>
              <a:rPr lang="en-US" altLang="zh-CN"/>
              <a:t>test1-0</a:t>
            </a:r>
            <a:r>
              <a:rPr lang="zh-CN" altLang="en-US"/>
              <a:t>表示，这个目录是</a:t>
            </a:r>
            <a:r>
              <a:rPr lang="en-US" altLang="zh-CN"/>
              <a:t>topic</a:t>
            </a:r>
            <a:r>
              <a:rPr lang="zh-CN" altLang="en-US"/>
              <a:t>：</a:t>
            </a:r>
            <a:r>
              <a:rPr lang="en-US" altLang="zh-CN"/>
              <a:t>test1</a:t>
            </a:r>
            <a:r>
              <a:rPr lang="zh-CN" altLang="en-US"/>
              <a:t>的</a:t>
            </a:r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en-US" altLang="zh-CN"/>
              <a:t>partition</a:t>
            </a:r>
            <a:r>
              <a:rPr lang="zh-CN" altLang="en-US"/>
              <a:t>的数据目录</a:t>
            </a:r>
            <a:endParaRPr lang="en-US" altLang="zh-CN"/>
          </a:p>
          <a:p>
            <a:r>
              <a:rPr lang="en-US" altLang="zh-CN"/>
              <a:t>*.log</a:t>
            </a:r>
            <a:r>
              <a:rPr lang="zh-CN" altLang="en-US"/>
              <a:t>代表数据文件，分段存储，每一段是一个</a:t>
            </a:r>
            <a:r>
              <a:rPr lang="en-US" altLang="zh-CN"/>
              <a:t>Segement</a:t>
            </a:r>
            <a:endParaRPr lang="en-US" altLang="zh-CN"/>
          </a:p>
          <a:p>
            <a:r>
              <a:rPr lang="zh-CN" altLang="en-US"/>
              <a:t>每条消息在某个</a:t>
            </a:r>
            <a:r>
              <a:rPr lang="en-US" altLang="zh-CN"/>
              <a:t>partition</a:t>
            </a:r>
            <a:r>
              <a:rPr lang="zh-CN" altLang="en-US"/>
              <a:t>上都有一个绝对唯一的位置，叫做</a:t>
            </a:r>
            <a:r>
              <a:rPr lang="en-US" altLang="zh-CN"/>
              <a:t>offset</a:t>
            </a:r>
            <a:r>
              <a:rPr lang="zh-CN" altLang="en-US"/>
              <a:t>（自增）</a:t>
            </a:r>
            <a:endParaRPr lang="zh-CN" altLang="en-US"/>
          </a:p>
          <a:p>
            <a:r>
              <a:rPr lang="zh-CN" altLang="en-US"/>
              <a:t>同时建立同名的</a:t>
            </a:r>
            <a:r>
              <a:rPr lang="en-US" altLang="zh-CN"/>
              <a:t>offset index </a:t>
            </a:r>
            <a:r>
              <a:rPr lang="zh-CN" altLang="en-US"/>
              <a:t>和 </a:t>
            </a:r>
            <a:r>
              <a:rPr lang="en-US" altLang="zh-CN"/>
              <a:t>time index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0443" y="54874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核心概念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390" y="1857375"/>
            <a:ext cx="35477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/>
              <a:t>LEO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LSO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HW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Consumer Offset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Lag</a:t>
            </a:r>
            <a:r>
              <a:rPr lang="zh-CN" altLang="en-US"/>
              <a:t>（堆积）</a:t>
            </a: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753745" y="5080635"/>
            <a:ext cx="845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Lag = HW - Consumer Offset</a:t>
            </a:r>
            <a:endParaRPr lang="en-US" altLang="zh-CN"/>
          </a:p>
          <a:p>
            <a:r>
              <a:rPr lang="en-US" altLang="zh-CN"/>
              <a:t>Lag</a:t>
            </a:r>
            <a:r>
              <a:rPr lang="zh-CN" altLang="en-US"/>
              <a:t>是用来衡量生产速度和消费速度的差距，用来监控消费是否正常</a:t>
            </a:r>
            <a:endParaRPr lang="zh-CN" altLang="en-US"/>
          </a:p>
        </p:txBody>
      </p:sp>
      <p:pic>
        <p:nvPicPr>
          <p:cNvPr id="2" name="图片 1" descr="kakfa-hw-leo-lso-consumeroffs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70" y="1711960"/>
            <a:ext cx="6336665" cy="2920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81078" y="567155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核心概念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5610" y="1930400"/>
            <a:ext cx="35477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/>
              <a:t>Consumer Group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Consumer Member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Coordinator</a:t>
            </a:r>
            <a:endParaRPr lang="en-US" altLang="zh-CN"/>
          </a:p>
          <a:p>
            <a:pPr indent="0">
              <a:buFont typeface="+mj-ea"/>
              <a:buNone/>
            </a:pPr>
            <a:r>
              <a:rPr lang="en-US" altLang="zh-CN"/>
              <a:t> </a:t>
            </a:r>
            <a:endParaRPr lang="zh-CN" altLang="en-US"/>
          </a:p>
          <a:p>
            <a:pPr indent="0">
              <a:buFont typeface="+mj-ea"/>
              <a:buNone/>
            </a:pPr>
            <a:endParaRPr lang="zh-CN" altLang="en-US"/>
          </a:p>
          <a:p>
            <a:pPr indent="0">
              <a:buFont typeface="+mj-ea"/>
              <a:buNone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indent="0">
              <a:buFont typeface="+mj-ea"/>
              <a:buNone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lvl="1" indent="0">
              <a:buFont typeface="+mj-ea"/>
              <a:buNone/>
            </a:pP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4907915" y="2030095"/>
            <a:ext cx="1015365" cy="951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broker1</a:t>
            </a:r>
            <a:endParaRPr lang="en-US" altLang="zh-CN" sz="1400"/>
          </a:p>
        </p:txBody>
      </p:sp>
      <p:sp>
        <p:nvSpPr>
          <p:cNvPr id="36" name="矩形 35"/>
          <p:cNvSpPr/>
          <p:nvPr/>
        </p:nvSpPr>
        <p:spPr>
          <a:xfrm>
            <a:off x="5128260" y="2694305"/>
            <a:ext cx="574675" cy="28702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c1</a:t>
            </a:r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9280525" y="3537585"/>
            <a:ext cx="537845" cy="3409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982835" y="353758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Coordinator</a:t>
            </a:r>
            <a:endParaRPr lang="en-US" altLang="zh-CN"/>
          </a:p>
        </p:txBody>
      </p:sp>
      <p:grpSp>
        <p:nvGrpSpPr>
          <p:cNvPr id="50" name="组合 49"/>
          <p:cNvGrpSpPr/>
          <p:nvPr/>
        </p:nvGrpSpPr>
        <p:grpSpPr>
          <a:xfrm>
            <a:off x="9280525" y="3537585"/>
            <a:ext cx="2174240" cy="368300"/>
            <a:chOff x="14615" y="5571"/>
            <a:chExt cx="3424" cy="580"/>
          </a:xfrm>
        </p:grpSpPr>
        <p:sp>
          <p:nvSpPr>
            <p:cNvPr id="48" name="矩形 47"/>
            <p:cNvSpPr/>
            <p:nvPr/>
          </p:nvSpPr>
          <p:spPr>
            <a:xfrm>
              <a:off x="14615" y="5571"/>
              <a:ext cx="847" cy="53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721" y="5571"/>
              <a:ext cx="23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Coordinator</a:t>
              </a:r>
              <a:endParaRPr lang="en-US" altLang="zh-CN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103880" y="1365250"/>
            <a:ext cx="8961120" cy="5087620"/>
            <a:chOff x="4888" y="2150"/>
            <a:chExt cx="14112" cy="8012"/>
          </a:xfrm>
        </p:grpSpPr>
        <p:grpSp>
          <p:nvGrpSpPr>
            <p:cNvPr id="63" name="组合 62"/>
            <p:cNvGrpSpPr/>
            <p:nvPr/>
          </p:nvGrpSpPr>
          <p:grpSpPr>
            <a:xfrm>
              <a:off x="4888" y="2150"/>
              <a:ext cx="14112" cy="8012"/>
              <a:chOff x="4888" y="2150"/>
              <a:chExt cx="14112" cy="8012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888" y="7392"/>
                <a:ext cx="6956" cy="2771"/>
                <a:chOff x="5142" y="7392"/>
                <a:chExt cx="6956" cy="2771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5142" y="7392"/>
                  <a:ext cx="6956" cy="277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r>
                    <a:rPr lang="en-US" altLang="zh-CN">
                      <a:solidFill>
                        <a:srgbClr val="FF0000"/>
                      </a:solidFill>
                    </a:rPr>
                    <a:t>consumer group1</a:t>
                  </a:r>
                  <a:endParaRPr lang="en-US" altLang="zh-CN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7659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5142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9920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2128" y="7392"/>
                <a:ext cx="6872" cy="2771"/>
                <a:chOff x="5142" y="7392"/>
                <a:chExt cx="6956" cy="2771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5142" y="7392"/>
                  <a:ext cx="6956" cy="277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endParaRPr lang="zh-CN" altLang="en-US"/>
                </a:p>
                <a:p>
                  <a:pPr algn="ctr"/>
                  <a:r>
                    <a:rPr lang="en-US" altLang="zh-CN">
                      <a:solidFill>
                        <a:srgbClr val="FF0000"/>
                      </a:solidFill>
                    </a:rPr>
                    <a:t>consumer group2</a:t>
                  </a:r>
                  <a:endParaRPr lang="en-US" altLang="zh-CN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7659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5142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9920" y="7748"/>
                  <a:ext cx="1923" cy="9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consumer</a:t>
                  </a:r>
                  <a:endParaRPr lang="en-US" altLang="zh-CN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6811" y="2150"/>
                <a:ext cx="10490" cy="3026"/>
                <a:chOff x="6811" y="2150"/>
                <a:chExt cx="10490" cy="3026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6811" y="2150"/>
                  <a:ext cx="10491" cy="3026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7729" y="3197"/>
                  <a:ext cx="1598" cy="1498"/>
                  <a:chOff x="7729" y="3197"/>
                  <a:chExt cx="1598" cy="1498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7729" y="3197"/>
                    <a:ext cx="1599" cy="149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/>
                      <a:t>broker1</a:t>
                    </a:r>
                    <a:endParaRPr lang="en-US" altLang="zh-CN" sz="1400"/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8076" y="4243"/>
                    <a:ext cx="905" cy="452"/>
                  </a:xfrm>
                  <a:prstGeom prst="rect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c1</a:t>
                    </a:r>
                    <a:endParaRPr lang="en-US" altLang="zh-CN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9828" y="3197"/>
                  <a:ext cx="1598" cy="1498"/>
                  <a:chOff x="7729" y="3197"/>
                  <a:chExt cx="1598" cy="1498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7729" y="3197"/>
                    <a:ext cx="1599" cy="149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/>
                      <a:t>broker2</a:t>
                    </a:r>
                    <a:endParaRPr lang="en-US" altLang="zh-CN" sz="1400"/>
                  </a:p>
                </p:txBody>
              </p:sp>
              <p:sp>
                <p:nvSpPr>
                  <p:cNvPr id="42" name="矩形 41"/>
                  <p:cNvSpPr/>
                  <p:nvPr/>
                </p:nvSpPr>
                <p:spPr>
                  <a:xfrm>
                    <a:off x="8076" y="4243"/>
                    <a:ext cx="905" cy="452"/>
                  </a:xfrm>
                  <a:prstGeom prst="rect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c2</a:t>
                    </a:r>
                    <a:endParaRPr lang="en-US" altLang="zh-CN"/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13223" y="3197"/>
                  <a:ext cx="1598" cy="1498"/>
                  <a:chOff x="7729" y="3197"/>
                  <a:chExt cx="1598" cy="1498"/>
                </a:xfrm>
              </p:grpSpPr>
              <p:sp>
                <p:nvSpPr>
                  <p:cNvPr id="44" name="矩形 43"/>
                  <p:cNvSpPr/>
                  <p:nvPr/>
                </p:nvSpPr>
                <p:spPr>
                  <a:xfrm>
                    <a:off x="7729" y="3197"/>
                    <a:ext cx="1599" cy="149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400"/>
                      <a:t>brokerN</a:t>
                    </a:r>
                    <a:endParaRPr lang="en-US" altLang="zh-CN" sz="1400"/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8076" y="4243"/>
                    <a:ext cx="905" cy="452"/>
                  </a:xfrm>
                  <a:prstGeom prst="rect">
                    <a:avLst/>
                  </a:prstGeom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cN</a:t>
                    </a:r>
                    <a:endParaRPr lang="en-US" altLang="zh-CN"/>
                  </a:p>
                </p:txBody>
              </p:sp>
            </p:grpSp>
          </p:grpSp>
          <p:cxnSp>
            <p:nvCxnSpPr>
              <p:cNvPr id="52" name="直接箭头连接符 51"/>
              <p:cNvCxnSpPr/>
              <p:nvPr/>
            </p:nvCxnSpPr>
            <p:spPr>
              <a:xfrm flipH="1">
                <a:off x="8447" y="4695"/>
                <a:ext cx="162" cy="3053"/>
              </a:xfrm>
              <a:prstGeom prst="straightConnector1">
                <a:avLst/>
              </a:prstGeom>
              <a:ln w="28575" cmpd="dbl">
                <a:solidFill>
                  <a:schemeClr val="accent1">
                    <a:shade val="50000"/>
                  </a:schemeClr>
                </a:solidFill>
                <a:prstDash val="sys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H="1">
                <a:off x="5485" y="4583"/>
                <a:ext cx="2591" cy="3249"/>
              </a:xfrm>
              <a:prstGeom prst="straightConnector1">
                <a:avLst/>
              </a:prstGeom>
              <a:ln w="28575" cmpd="dbl">
                <a:solidFill>
                  <a:schemeClr val="accent1">
                    <a:shade val="50000"/>
                  </a:schemeClr>
                </a:solidFill>
                <a:prstDash val="sys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endCxn id="7" idx="0"/>
              </p:cNvCxnSpPr>
              <p:nvPr/>
            </p:nvCxnSpPr>
            <p:spPr>
              <a:xfrm>
                <a:off x="8735" y="4668"/>
                <a:ext cx="1893" cy="3080"/>
              </a:xfrm>
              <a:prstGeom prst="straightConnector1">
                <a:avLst/>
              </a:prstGeom>
              <a:ln w="28575" cmpd="dbl">
                <a:solidFill>
                  <a:schemeClr val="accent1">
                    <a:shade val="50000"/>
                  </a:schemeClr>
                </a:solidFill>
                <a:prstDash val="sys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文本框 63"/>
            <p:cNvSpPr txBox="1"/>
            <p:nvPr/>
          </p:nvSpPr>
          <p:spPr>
            <a:xfrm>
              <a:off x="6676" y="5917"/>
              <a:ext cx="47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consumer group</a:t>
              </a:r>
              <a:r>
                <a:rPr lang="zh-CN" altLang="en-US"/>
                <a:t>协调</a:t>
              </a:r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100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02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04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06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08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110.xml><?xml version="1.0" encoding="utf-8"?>
<p:tagLst xmlns:p="http://schemas.openxmlformats.org/presentationml/2006/main">
  <p:tag name="KSO_WM_TEMPLATE_CATEGORY" val="custom"/>
  <p:tag name="KSO_WM_TEMPLATE_INDEX" val="20190790"/>
  <p:tag name="KSO_WM_UNIT_TYPE" val="a"/>
  <p:tag name="KSO_WM_UNIT_INDEX" val="1"/>
  <p:tag name="KSO_WM_UNIT_ID" val="custom20190790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1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2"/>
  <p:tag name="KSO_WM_UNIT_ID" val="custom20190790_7*m_h_i*1_1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0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1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1_1"/>
  <p:tag name="KSO_WM_UNIT_ID" val="custom20190790_7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2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1_1"/>
  <p:tag name="KSO_WM_UNIT_ID" val="custom20190790_7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1"/>
  <p:tag name="KSO_WM_UNIT_ID" val="custom20190790_7*m_h_i*1_1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4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2"/>
  <p:tag name="KSO_WM_UNIT_ID" val="custom20190790_7*m_h_i*1_2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6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16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2_1"/>
  <p:tag name="KSO_WM_UNIT_ID" val="custom20190790_7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7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2_1"/>
  <p:tag name="KSO_WM_UNIT_ID" val="custom20190790_7*m_h_f*1_2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1"/>
  <p:tag name="KSO_WM_UNIT_ID" val="custom20190790_7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9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2"/>
  <p:tag name="KSO_WM_UNIT_ID" val="custom20190790_7*m_h_i*1_3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1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12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3_1"/>
  <p:tag name="KSO_WM_UNIT_ID" val="custom20190790_7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3_1"/>
  <p:tag name="KSO_WM_UNIT_ID" val="custom20190790_7*m_h_f*1_3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1"/>
  <p:tag name="KSO_WM_UNIT_ID" val="custom20190790_7*m_h_i*1_3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5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2"/>
  <p:tag name="KSO_WM_UNIT_ID" val="custom20190790_7*m_h_i*1_4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7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4_1"/>
  <p:tag name="KSO_WM_UNIT_ID" val="custom20190790_7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4_1"/>
  <p:tag name="KSO_WM_UNIT_ID" val="custom20190790_7*m_h_f*1_4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9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1"/>
  <p:tag name="KSO_WM_UNIT_ID" val="custom20190790_7*m_h_i*1_4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40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SLIDE_ID" val="custom20190790_7"/>
  <p:tag name="KSO_WM_SLIDE_TYPE" val="text"/>
  <p:tag name="KSO_WM_SLIDE_SUBTYPE" val="diag"/>
  <p:tag name="KSO_WM_SLIDE_ITEM_CNT" val="4"/>
  <p:tag name="KSO_WM_SLIDE_INDEX" val="7"/>
  <p:tag name="KSO_WM_SLIDE_SIZE" val="809.682*263.74"/>
  <p:tag name="KSO_WM_SLIDE_POSITION" val="76.2117*149.285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3"/>
  <p:tag name="KSO_WM_SLIDE_DIAGTYPE" val="m"/>
  <p:tag name="KSO_WM_TEMPLATE_SUBCATEGORY" val="0"/>
  <p:tag name="KSO_WM_SLIDE_COLORSCHEME_VERSION" val="3.2"/>
</p:tagLst>
</file>

<file path=ppt/tags/tag128.xml><?xml version="1.0" encoding="utf-8"?>
<p:tagLst xmlns:p="http://schemas.openxmlformats.org/presentationml/2006/main">
  <p:tag name="KSO_WM_TEMPLATE_CATEGORY" val="custom"/>
  <p:tag name="KSO_WM_TEMPLATE_INDEX" val="20190790"/>
  <p:tag name="KSO_WM_UNIT_TYPE" val="a"/>
  <p:tag name="KSO_WM_UNIT_INDEX" val="1"/>
  <p:tag name="KSO_WM_UNIT_ID" val="custom20190790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1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2"/>
  <p:tag name="KSO_WM_UNIT_ID" val="custom20190790_7*m_h_i*1_1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0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13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1_1"/>
  <p:tag name="KSO_WM_UNIT_ID" val="custom20190790_7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2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1_1"/>
  <p:tag name="KSO_WM_UNIT_ID" val="custom20190790_7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1"/>
  <p:tag name="KSO_WM_UNIT_ID" val="custom20190790_7*m_h_i*1_1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4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2"/>
  <p:tag name="KSO_WM_UNIT_ID" val="custom20190790_7*m_h_i*1_2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6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3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2_1"/>
  <p:tag name="KSO_WM_UNIT_ID" val="custom20190790_7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7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2_1"/>
  <p:tag name="KSO_WM_UNIT_ID" val="custom20190790_7*m_h_f*1_2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1"/>
  <p:tag name="KSO_WM_UNIT_ID" val="custom20190790_7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9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2"/>
  <p:tag name="KSO_WM_UNIT_ID" val="custom20190790_7*m_h_i*1_3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1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38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3_1"/>
  <p:tag name="KSO_WM_UNIT_ID" val="custom20190790_7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3_1"/>
  <p:tag name="KSO_WM_UNIT_ID" val="custom20190790_7*m_h_f*1_3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14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1"/>
  <p:tag name="KSO_WM_UNIT_ID" val="custom20190790_7*m_h_i*1_3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5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2"/>
  <p:tag name="KSO_WM_UNIT_ID" val="custom20190790_7*m_h_i*1_4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7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4_1"/>
  <p:tag name="KSO_WM_UNIT_ID" val="custom20190790_7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4_1"/>
  <p:tag name="KSO_WM_UNIT_ID" val="custom20190790_7*m_h_f*1_4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9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1"/>
  <p:tag name="KSO_WM_UNIT_ID" val="custom20190790_7*m_h_i*1_4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40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SLIDE_ID" val="custom20190790_7"/>
  <p:tag name="KSO_WM_SLIDE_TYPE" val="text"/>
  <p:tag name="KSO_WM_SLIDE_SUBTYPE" val="diag"/>
  <p:tag name="KSO_WM_SLIDE_ITEM_CNT" val="4"/>
  <p:tag name="KSO_WM_SLIDE_INDEX" val="7"/>
  <p:tag name="KSO_WM_SLIDE_SIZE" val="809.682*263.74"/>
  <p:tag name="KSO_WM_SLIDE_POSITION" val="76.2117*149.285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3"/>
  <p:tag name="KSO_WM_SLIDE_DIAGTYPE" val="m"/>
  <p:tag name="KSO_WM_TEMPLATE_SUBCATEGORY" val="0"/>
  <p:tag name="KSO_WM_SLIDE_COLORSCHEME_VERSION" val="3.2"/>
</p:tagLst>
</file>

<file path=ppt/tags/tag146.xml><?xml version="1.0" encoding="utf-8"?>
<p:tagLst xmlns:p="http://schemas.openxmlformats.org/presentationml/2006/main">
  <p:tag name="KSO_WM_TEMPLATE_CATEGORY" val="custom"/>
  <p:tag name="KSO_WM_TEMPLATE_INDEX" val="20190790"/>
  <p:tag name="KSO_WM_UNIT_TYPE" val="a"/>
  <p:tag name="KSO_WM_UNIT_INDEX" val="1"/>
  <p:tag name="KSO_WM_UNIT_ID" val="custom20190790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1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2"/>
  <p:tag name="KSO_WM_UNIT_ID" val="custom20190790_7*m_h_i*1_1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0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48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1_1"/>
  <p:tag name="KSO_WM_UNIT_ID" val="custom20190790_7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2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1_1"/>
  <p:tag name="KSO_WM_UNIT_ID" val="custom20190790_7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5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1"/>
  <p:tag name="KSO_WM_UNIT_ID" val="custom20190790_7*m_h_i*1_1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4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2"/>
  <p:tag name="KSO_WM_UNIT_ID" val="custom20190790_7*m_h_i*1_2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6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5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2_1"/>
  <p:tag name="KSO_WM_UNIT_ID" val="custom20190790_7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7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2_1"/>
  <p:tag name="KSO_WM_UNIT_ID" val="custom20190790_7*m_h_f*1_2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1"/>
  <p:tag name="KSO_WM_UNIT_ID" val="custom20190790_7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9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SLIDE_ID" val="custom20190790_7"/>
  <p:tag name="KSO_WM_SLIDE_TYPE" val="text"/>
  <p:tag name="KSO_WM_SLIDE_SUBTYPE" val="diag"/>
  <p:tag name="KSO_WM_SLIDE_ITEM_CNT" val="4"/>
  <p:tag name="KSO_WM_SLIDE_INDEX" val="7"/>
  <p:tag name="KSO_WM_SLIDE_SIZE" val="809.682*263.74"/>
  <p:tag name="KSO_WM_SLIDE_POSITION" val="76.2117*149.285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3"/>
  <p:tag name="KSO_WM_SLIDE_DIAGTYPE" val="m"/>
  <p:tag name="KSO_WM_TEMPLATE_SUBCATEGORY" val="0"/>
  <p:tag name="KSO_WM_SLIDE_COLORSCHEME_VERSION" val="3.2"/>
</p:tagLst>
</file>

<file path=ppt/tags/tag156.xml><?xml version="1.0" encoding="utf-8"?>
<p:tagLst xmlns:p="http://schemas.openxmlformats.org/presentationml/2006/main">
  <p:tag name="KSO_WM_TEMPLATE_CATEGORY" val="custom"/>
  <p:tag name="KSO_WM_TEMPLATE_INDEX" val="20190790"/>
  <p:tag name="KSO_WM_UNIT_TYPE" val="a"/>
  <p:tag name="KSO_WM_UNIT_INDEX" val="1"/>
  <p:tag name="KSO_WM_UNIT_ID" val="custom20190790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DIAGRAM_GROUP_CODE" val="m1-3"/>
  <p:tag name="KSO_WM_UNIT_NOCLEAR" val="0"/>
  <p:tag name="KSO_WM_UNIT_COLOR_SCHEME_SHAPE_ID" val="21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2"/>
  <p:tag name="KSO_WM_UNIT_ID" val="custom20190790_7*m_h_i*1_1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0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58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1_1"/>
  <p:tag name="KSO_WM_UNIT_ID" val="custom20190790_7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2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1_1"/>
  <p:tag name="KSO_WM_UNIT_ID" val="custom20190790_7*m_h_f*1_1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2"/>
</p:tagLst>
</file>

<file path=ppt/tags/tag16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1_1"/>
  <p:tag name="KSO_WM_UNIT_ID" val="custom20190790_7*m_h_i*1_1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4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2"/>
  <p:tag name="KSO_WM_UNIT_ID" val="custom20190790_7*m_h_i*1_2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6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2_1"/>
  <p:tag name="KSO_WM_UNIT_ID" val="custom20190790_7*m_h_a*1_2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27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2_1"/>
  <p:tag name="KSO_WM_UNIT_ID" val="custom20190790_7*m_h_f*1_2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2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2_1"/>
  <p:tag name="KSO_WM_UNIT_ID" val="custom20190790_7*m_h_i*1_2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29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2"/>
  <p:tag name="KSO_WM_UNIT_ID" val="custom20190790_7*m_h_i*1_3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1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3_1"/>
  <p:tag name="KSO_WM_UNIT_ID" val="custom20190790_7*m_h_a*1_3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3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3_1"/>
  <p:tag name="KSO_WM_UNIT_ID" val="custom20190790_7*m_h_f*1_3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3_1"/>
  <p:tag name="KSO_WM_UNIT_ID" val="custom20190790_7*m_h_i*1_3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5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2"/>
  <p:tag name="KSO_WM_UNIT_ID" val="custom20190790_7*m_h_i*1_4_2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37"/>
  <p:tag name="KSO_WM_UNIT_COLOR_SCHEME_PARENT_PAGE" val="0_7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0"/>
  <p:tag name="KSO_WM_UNIT_COLOR_SCHEME_PARENT_PAGE" val="2_3"/>
</p:tagLst>
</file>

<file path=ppt/tags/tag170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a"/>
  <p:tag name="KSO_WM_UNIT_INDEX" val="1_4_1"/>
  <p:tag name="KSO_WM_UNIT_ID" val="custom20190790_7*m_h_a*1_4_1"/>
  <p:tag name="KSO_WM_UNIT_LAYERLEVEL" val="1_1_1"/>
  <p:tag name="KSO_WM_UNIT_VALUE" val="20"/>
  <p:tag name="KSO_WM_UNIT_HIGHLIGHT" val="0"/>
  <p:tag name="KSO_WM_UNIT_COMPATIBLE" val="0"/>
  <p:tag name="KSO_WM_BEAUTIFY_FLAG" val="#wm#"/>
  <p:tag name="KSO_WM_DIAGRAM_GROUP_CODE" val="m1-3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COLOR_SCHEME_SHAPE_ID" val="38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f"/>
  <p:tag name="KSO_WM_UNIT_INDEX" val="1_4_1"/>
  <p:tag name="KSO_WM_UNIT_ID" val="custom20190790_7*m_h_f*1_4_1"/>
  <p:tag name="KSO_WM_UNIT_LAYERLEVEL" val="1_1_1"/>
  <p:tag name="KSO_WM_UNIT_VALUE" val="66"/>
  <p:tag name="KSO_WM_UNIT_HIGHLIGHT" val="0"/>
  <p:tag name="KSO_WM_UNIT_COMPATIBLE" val="0"/>
  <p:tag name="KSO_WM_BEAUTIFY_FLAG" val="#wm#"/>
  <p:tag name="KSO_WM_DIAGRAM_GROUP_CODE" val="m1-3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COLOR_SCHEME_SHAPE_ID" val="39"/>
  <p:tag name="KSO_WM_UNIT_COLOR_SCHEME_PARENT_PAGE" val="0_7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CATEGORY" val="custom"/>
  <p:tag name="KSO_WM_TEMPLATE_INDEX" val="20190790"/>
  <p:tag name="KSO_WM_TAG_VERSION" val="1.0"/>
  <p:tag name="KSO_WM_UNIT_TYPE" val="m_h_i"/>
  <p:tag name="KSO_WM_UNIT_INDEX" val="1_4_1"/>
  <p:tag name="KSO_WM_UNIT_ID" val="custom20190790_7*m_h_i*1_4_1"/>
  <p:tag name="KSO_WM_UNIT_LAYERLEVEL" val="1_1_1"/>
  <p:tag name="KSO_WM_BEAUTIFY_FLAG" val="#wm#"/>
  <p:tag name="KSO_WM_DIAGRAM_GROUP_CODE" val="m1-3"/>
  <p:tag name="KSO_WM_UNIT_HIGHLIGHT" val="0"/>
  <p:tag name="KSO_WM_UNIT_COMPATIBLE" val="0"/>
  <p:tag name="KSO_WM_UNIT_DIAGRAM_ISNUMVISUAL" val="0"/>
  <p:tag name="KSO_WM_UNIT_DIAGRAM_ISREFERUNIT" val="0"/>
  <p:tag name="KSO_WM_UNIT_COLOR_SCHEME_SHAPE_ID" val="40"/>
  <p:tag name="KSO_WM_UNIT_COLOR_SCHEME_PARENT_PAGE" val="0_7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SLIDE_ID" val="custom20190790_7"/>
  <p:tag name="KSO_WM_SLIDE_TYPE" val="text"/>
  <p:tag name="KSO_WM_SLIDE_SUBTYPE" val="diag"/>
  <p:tag name="KSO_WM_SLIDE_ITEM_CNT" val="4"/>
  <p:tag name="KSO_WM_SLIDE_INDEX" val="7"/>
  <p:tag name="KSO_WM_SLIDE_SIZE" val="809.682*263.74"/>
  <p:tag name="KSO_WM_SLIDE_POSITION" val="76.2117*149.285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3"/>
  <p:tag name="KSO_WM_SLIDE_DIAGTYPE" val="m"/>
  <p:tag name="KSO_WM_TEMPLATE_SUBCATEGORY" val="0"/>
  <p:tag name="KSO_WM_SLIDE_COLORSCHEME_VERSION" val="3.2"/>
</p:tagLst>
</file>

<file path=ppt/tags/tag174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76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78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1"/>
  <p:tag name="KSO_WM_UNIT_COLOR_SCHEME_PARENT_PAGE" val="2_3"/>
</p:tagLst>
</file>

<file path=ppt/tags/tag180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82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84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86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88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190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92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94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96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9079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1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22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3"/>
  <p:tag name="KSO_WM_SLIDE_BACKGROUND_SUBSTITUTE_COLOR" val="15921906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29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2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38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81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43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47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82"/>
  <p:tag name="KSO_WM_UNIT_COLOR_SCHEME_PARENT_PAGE" val="2_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54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60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65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"/>
  <p:tag name="KSO_WM_UNIT_COLOR_SCHEME_PARENT_PAGE" val="2_1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70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1"/>
  <p:tag name="KSO_WM_SLIDE_BACKGROUND_SUBSTITUTE_COLOR" val="15921906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0790"/>
  <p:tag name="KSO_WM_UNIT_COLOR_SCHEME_SHAPE_ID" val="2"/>
  <p:tag name="KSO_WM_UNIT_COLOR_SCHEME_PARENT_PAGE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0790"/>
  <p:tag name="KSO_WM_UNIT_COLOR_SCHEME_SHAPE_ID" val="3"/>
  <p:tag name="KSO_WM_UNIT_COLOR_SCHEME_PARENT_PAGE" val="1_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0790"/>
  <p:tag name="KSO_WM_TEMPLATE_THUMBS_INDEX" val="1、2、3、4、15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9079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ID" val="custom20190790_2*m_z*1_1"/>
  <p:tag name="KSO_WM_TEMPLATE_CATEGORY" val="custom"/>
  <p:tag name="KSO_WM_TEMPLATE_INDEX" val="20190790"/>
  <p:tag name="KSO_WM_UNIT_LAYERLEVEL" val="1_1"/>
  <p:tag name="KSO_WM_TAG_VERSION" val="1.0"/>
  <p:tag name="KSO_WM_BEAUTIFY_FLAG" val="#wm#"/>
  <p:tag name="KSO_WM_DIAGRAM_GROUP_CODE" val="m1-1"/>
  <p:tag name="KSO_WM_UNIT_TYPE" val="m_z"/>
  <p:tag name="KSO_WM_UNIT_INDEX" val="1_1"/>
  <p:tag name="KSO_WM_UNIT_COLOR_SCHEME_SHAPE_ID" val="50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4"/>
  <p:tag name="KSO_WM_UNIT_LINE_FILL_TYPE" val="2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ID" val="custom20190790_2*m_z*1_2"/>
  <p:tag name="KSO_WM_TEMPLATE_CATEGORY" val="custom"/>
  <p:tag name="KSO_WM_TEMPLATE_INDEX" val="20190790"/>
  <p:tag name="KSO_WM_UNIT_LAYERLEVEL" val="1_1"/>
  <p:tag name="KSO_WM_TAG_VERSION" val="1.0"/>
  <p:tag name="KSO_WM_BEAUTIFY_FLAG" val="#wm#"/>
  <p:tag name="KSO_WM_DIAGRAM_GROUP_CODE" val="m1-1"/>
  <p:tag name="KSO_WM_UNIT_TYPE" val="m_z"/>
  <p:tag name="KSO_WM_UNIT_INDEX" val="1_2"/>
  <p:tag name="KSO_WM_UNIT_COLOR_SCHEME_SHAPE_ID" val="51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4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ID" val="custom20190790_2*m_z*1_3"/>
  <p:tag name="KSO_WM_TEMPLATE_CATEGORY" val="custom"/>
  <p:tag name="KSO_WM_TEMPLATE_INDEX" val="20190790"/>
  <p:tag name="KSO_WM_UNIT_LAYERLEVEL" val="1_1"/>
  <p:tag name="KSO_WM_TAG_VERSION" val="1.0"/>
  <p:tag name="KSO_WM_BEAUTIFY_FLAG" val="#wm#"/>
  <p:tag name="KSO_WM_DIAGRAM_GROUP_CODE" val="m1-1"/>
  <p:tag name="KSO_WM_UNIT_TYPE" val="m_z"/>
  <p:tag name="KSO_WM_UNIT_INDEX" val="1_3"/>
  <p:tag name="KSO_WM_UNIT_COLOR_SCHEME_SHAPE_ID" val="52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4"/>
  <p:tag name="KSO_WM_UNIT_LINE_FILL_TYPE" val="2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ID" val="custom20190790_2*m_h_i*1_1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COLOR_SCHEME_SHAPE_ID" val="54"/>
  <p:tag name="KSO_WM_UNIT_COLOR_SCHEME_PARENT_PAGE" val="0_2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ID" val="custom20190790_2*m_h_f*1_1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VALUE" val="39"/>
  <p:tag name="KSO_WM_UNIT_TYPE" val="m_h_f"/>
  <p:tag name="KSO_WM_UNIT_INDEX" val="1_1_1"/>
  <p:tag name="KSO_WM_UNIT_PRESET_TEXT" val="单击此处添加文本"/>
  <p:tag name="KSO_WM_DIAGRAM_GROUP_CODE" val="m1-1"/>
  <p:tag name="KSO_WM_UNIT_COLOR_SCHEME_SHAPE_ID" val="56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ID" val="custom20190790_2*m_h_a*1_1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8"/>
  <p:tag name="KSO_WM_DIAGRAM_GROUP_CODE" val="m1-1"/>
  <p:tag name="KSO_WM_UNIT_TYPE" val="m_h_a"/>
  <p:tag name="KSO_WM_UNIT_INDEX" val="1_1_1"/>
  <p:tag name="KSO_WM_UNIT_COLOR_SCHEME_SHAPE_ID" val="57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ID" val="custom20190790_2*m_h_i*1_2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COLOR_SCHEME_SHAPE_ID" val="59"/>
  <p:tag name="KSO_WM_UNIT_COLOR_SCHEME_PARENT_PAGE" val="0_2"/>
  <p:tag name="KSO_WM_UNIT_DIAGRAM_ISNUMVISUAL" val="0"/>
  <p:tag name="KSO_WM_UNIT_DIAGRAM_ISREFERUNIT" val="0"/>
  <p:tag name="KSO_WM_UNIT_TEXT_FILL_FORE_SCHEMECOLOR_INDEX" val="8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ID" val="custom20190790_2*m_h_a*1_2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8"/>
  <p:tag name="KSO_WM_DIAGRAM_GROUP_CODE" val="m1-1"/>
  <p:tag name="KSO_WM_UNIT_TYPE" val="m_h_a"/>
  <p:tag name="KSO_WM_UNIT_INDEX" val="1_2_1"/>
  <p:tag name="KSO_WM_UNIT_COLOR_SCHEME_SHAPE_ID" val="62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ID" val="custom20190790_2*m_h_i*1_3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COLOR_SCHEME_SHAPE_ID" val="64"/>
  <p:tag name="KSO_WM_UNIT_COLOR_SCHEME_PARENT_PAGE" val="0_2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ID" val="custom20190790_2*m_h_a*1_3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8"/>
  <p:tag name="KSO_WM_DIAGRAM_GROUP_CODE" val="m1-1"/>
  <p:tag name="KSO_WM_UNIT_TYPE" val="m_h_a"/>
  <p:tag name="KSO_WM_UNIT_INDEX" val="1_3_1"/>
  <p:tag name="KSO_WM_UNIT_COLOR_SCHEME_SHAPE_ID" val="67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ID" val="custom20190790_2*m_z*1_4"/>
  <p:tag name="KSO_WM_TEMPLATE_CATEGORY" val="custom"/>
  <p:tag name="KSO_WM_TEMPLATE_INDEX" val="20190790"/>
  <p:tag name="KSO_WM_UNIT_LAYERLEVEL" val="1_1"/>
  <p:tag name="KSO_WM_TAG_VERSION" val="1.0"/>
  <p:tag name="KSO_WM_BEAUTIFY_FLAG" val="#wm#"/>
  <p:tag name="KSO_WM_DIAGRAM_GROUP_CODE" val="m1-1"/>
  <p:tag name="KSO_WM_UNIT_TYPE" val="m_z"/>
  <p:tag name="KSO_WM_UNIT_INDEX" val="1_4"/>
  <p:tag name="KSO_WM_UNIT_COLOR_SCHEME_SHAPE_ID" val="68"/>
  <p:tag name="KSO_WM_UNIT_COLOR_SCHEME_PARENT_PAGE" val="0_2"/>
  <p:tag name="KSO_WM_UNIT_DIAGRAM_ISNUMVISUAL" val="0"/>
  <p:tag name="KSO_WM_UNIT_DIAGRAM_ISREFERUNIT" val="0"/>
  <p:tag name="KSO_WM_UNIT_DECOLORIZATION" val="1"/>
  <p:tag name="KSO_WM_UNIT_LINE_FORE_SCHEMECOLOR_INDEX" val="14"/>
  <p:tag name="KSO_WM_UNIT_LINE_FILL_TYPE" val="2"/>
  <p:tag name="KSO_WM_UNIT_USESOURCEFORMAT_APPLY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ID" val="custom20190790_2*m_h_i*1_4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COLOR_SCHEME_SHAPE_ID" val="70"/>
  <p:tag name="KSO_WM_UNIT_COLOR_SCHEME_PARENT_PAGE" val="0_2"/>
  <p:tag name="KSO_WM_UNIT_DIAGRAM_ISNUMVISUAL" val="0"/>
  <p:tag name="KSO_WM_UNIT_DIAGRAM_ISREFERUNIT" val="0"/>
  <p:tag name="KSO_WM_UNIT_TEXT_FILL_FORE_SCHEMECOLOR_INDEX" val="8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  <p:tag name="KSO_WM_SLIDE_BACKGROUND_SUBSTITUTE_COLOR" val="15921906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ID" val="custom20190790_2*m_h_a*1_4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8"/>
  <p:tag name="KSO_WM_DIAGRAM_GROUP_CODE" val="m1-1"/>
  <p:tag name="KSO_WM_UNIT_TYPE" val="m_h_a"/>
  <p:tag name="KSO_WM_UNIT_INDEX" val="1_4_1"/>
  <p:tag name="KSO_WM_UNIT_COLOR_SCHEME_SHAPE_ID" val="73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ID" val="custom20190790_2*m_h_i*1_5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5_1"/>
  <p:tag name="KSO_WM_UNIT_COLOR_SCHEME_SHAPE_ID" val="75"/>
  <p:tag name="KSO_WM_UNIT_COLOR_SCHEME_PARENT_PAGE" val="0_2"/>
  <p:tag name="KSO_WM_UNIT_DIAGRAM_ISNUMVISUAL" val="0"/>
  <p:tag name="KSO_WM_UNIT_DIAGRAM_ISREFERUNIT" val="0"/>
  <p:tag name="KSO_WM_UNIT_TEXT_FILL_FORE_SCHEMECOLOR_INDEX" val="6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ID" val="custom20190790_2*m_h_a*1_5_1"/>
  <p:tag name="KSO_WM_TEMPLATE_CATEGORY" val="custom"/>
  <p:tag name="KSO_WM_TEMPLATE_INDEX" val="20190790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VALUE" val="8"/>
  <p:tag name="KSO_WM_DIAGRAM_GROUP_CODE" val="m1-1"/>
  <p:tag name="KSO_WM_UNIT_TYPE" val="m_h_a"/>
  <p:tag name="KSO_WM_UNIT_INDEX" val="1_5_1"/>
  <p:tag name="KSO_WM_UNIT_COLOR_SCHEME_SHAPE_ID" val="78"/>
  <p:tag name="KSO_WM_UNIT_COLOR_SCHEME_PARENT_PAGE" val="0_2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SLIDE_ID" val="custom20190790_2"/>
  <p:tag name="KSO_WM_SLIDE_ITEM_CNT" val="5"/>
  <p:tag name="KSO_WM_SLIDE_INDEX" val="2"/>
  <p:tag name="KSO_WM_TAG_VERSION" val="1.0"/>
  <p:tag name="KSO_WM_BEAUTIFY_FLAG" val="#wm#"/>
  <p:tag name="KSO_WM_TEMPLATE_CATEGORY" val="custom"/>
  <p:tag name="KSO_WM_TEMPLATE_INDEX" val="20190790"/>
  <p:tag name="KSO_WM_SLIDE_TYPE" val="text"/>
  <p:tag name="KSO_WM_SLIDE_SUBTYPE" val="diag"/>
  <p:tag name="KSO_WM_SLIDE_SIZE" val="855*278.895"/>
  <p:tag name="KSO_WM_SLIDE_POSITION" val="52*149.863"/>
  <p:tag name="KSO_WM_SLIDE_LAYOUT" val="m"/>
  <p:tag name="KSO_WM_SLIDE_LAYOUT_CNT" val="1"/>
  <p:tag name="KSO_WM_DIAGRAM_GROUP_CODE" val="m1-1"/>
  <p:tag name="KSO_WM_SLIDE_DIAGTYPE" val="m"/>
  <p:tag name="KSO_WM_SLIDE_COLORSCHEME_VERSION" val="3.2"/>
  <p:tag name="KSO_WM_TEMPLATE_SUBCATEGORY" val="0"/>
</p:tagLst>
</file>

<file path=ppt/tags/tag94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96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ags/tag98.xml><?xml version="1.0" encoding="utf-8"?>
<p:tagLst xmlns:p="http://schemas.openxmlformats.org/presentationml/2006/main">
  <p:tag name="KSO_WM_TEMPLATE_CATEGORY" val="custom"/>
  <p:tag name="KSO_WM_TEMPLATE_INDEX" val="20190790"/>
  <p:tag name="KSO_WM_UNIT_ID" val="custom20190790_6*a*1"/>
  <p:tag name="KSO_WM_UNIT_LAYERLEVEL" val="1"/>
  <p:tag name="KSO_WM_UNIT_VALUE" val="33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DIAGRAM_GROUP_CODE" val="m1-2"/>
  <p:tag name="KSO_WM_UNIT_TYPE" val="a"/>
  <p:tag name="KSO_WM_UNIT_INDEX" val="1"/>
  <p:tag name="KSO_WM_UNIT_PRESET_TEXT" val="单击此处添加标题"/>
  <p:tag name="KSO_WM_UNIT_NOCLEAR" val="0"/>
  <p:tag name="KSO_WM_UNIT_COLOR_SCHEME_SHAPE_ID" val="8"/>
  <p:tag name="KSO_WM_UNIT_COLOR_SCHEME_PARENT_PAGE" val="0_6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SLIDE_ID" val="custom20190790_6"/>
  <p:tag name="KSO_WM_SLIDE_TYPE" val="text"/>
  <p:tag name="KSO_WM_SLIDE_SUBTYPE" val="diag"/>
  <p:tag name="KSO_WM_SLIDE_ITEM_CNT" val="2"/>
  <p:tag name="KSO_WM_SLIDE_INDEX" val="6"/>
  <p:tag name="KSO_WM_SLIDE_SIZE" val="397.9*314.15"/>
  <p:tag name="KSO_WM_SLIDE_POSITION" val="197.65*141.7"/>
  <p:tag name="KSO_WM_TAG_VERSION" val="1.0"/>
  <p:tag name="KSO_WM_BEAUTIFY_FLAG" val="#wm#"/>
  <p:tag name="KSO_WM_TEMPLATE_CATEGORY" val="custom"/>
  <p:tag name="KSO_WM_TEMPLATE_INDEX" val="20190790"/>
  <p:tag name="KSO_WM_SLIDE_LAYOUT" val="a_m"/>
  <p:tag name="KSO_WM_SLIDE_LAYOUT_CNT" val="1_1"/>
  <p:tag name="KSO_WM_DIAGRAM_GROUP_CODE" val="m1-2"/>
  <p:tag name="KSO_WM_SLIDE_DIAGTYPE" val="m"/>
  <p:tag name="KSO_WM_TEMPLATE_SUBCATEGORY" val="0"/>
  <p:tag name="KSO_WM_SLIDE_COLORSCHEME_VERSION" val="3.2"/>
</p:tagLst>
</file>

<file path=ppt/theme/theme1.xml><?xml version="1.0" encoding="utf-8"?>
<a:theme xmlns:a="http://schemas.openxmlformats.org/drawingml/2006/main" name="1_Office 主题​​">
  <a:themeElements>
    <a:clrScheme name="自定义 15">
      <a:dk1>
        <a:srgbClr val="000000"/>
      </a:dk1>
      <a:lt1>
        <a:srgbClr val="FFFFFF"/>
      </a:lt1>
      <a:dk2>
        <a:srgbClr val="129F77"/>
      </a:dk2>
      <a:lt2>
        <a:srgbClr val="F0F0F0"/>
      </a:lt2>
      <a:accent1>
        <a:srgbClr val="129F77"/>
      </a:accent1>
      <a:accent2>
        <a:srgbClr val="28C995"/>
      </a:accent2>
      <a:accent3>
        <a:srgbClr val="4472C4"/>
      </a:accent3>
      <a:accent4>
        <a:srgbClr val="0CCBC6"/>
      </a:accent4>
      <a:accent5>
        <a:srgbClr val="129F77"/>
      </a:accent5>
      <a:accent6>
        <a:srgbClr val="28C995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3637</Words>
  <Application>WPS 表格</Application>
  <PresentationFormat>宽屏</PresentationFormat>
  <Paragraphs>495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方正书宋_GBK</vt:lpstr>
      <vt:lpstr>Wingdings</vt:lpstr>
      <vt:lpstr>微软雅黑</vt:lpstr>
      <vt:lpstr>Wingdings</vt:lpstr>
      <vt:lpstr>汉仪旗黑KW</vt:lpstr>
      <vt:lpstr>宋体</vt:lpstr>
      <vt:lpstr>Arial Unicode MS</vt:lpstr>
      <vt:lpstr>黑体</vt:lpstr>
      <vt:lpstr>汉仪中黑KW</vt:lpstr>
      <vt:lpstr>Calibri</vt:lpstr>
      <vt:lpstr>Verdana</vt:lpstr>
      <vt:lpstr>汉仪书宋二KW</vt:lpstr>
      <vt:lpstr>1_Office 主题​​</vt:lpstr>
      <vt:lpstr>Kafka消息队列基础原理与简单应用分享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mrmac</dc:creator>
  <cp:lastModifiedBy>mrmac</cp:lastModifiedBy>
  <cp:revision>49</cp:revision>
  <dcterms:created xsi:type="dcterms:W3CDTF">2019-10-18T10:35:35Z</dcterms:created>
  <dcterms:modified xsi:type="dcterms:W3CDTF">2019-10-18T10:35:35Z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